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15"/>
  </p:notesMasterIdLst>
  <p:sldIdLst>
    <p:sldId id="256" r:id="rId2"/>
    <p:sldId id="257" r:id="rId3"/>
    <p:sldId id="259" r:id="rId4"/>
    <p:sldId id="262" r:id="rId5"/>
    <p:sldId id="260" r:id="rId6"/>
    <p:sldId id="263" r:id="rId7"/>
    <p:sldId id="261" r:id="rId8"/>
    <p:sldId id="264" r:id="rId9"/>
    <p:sldId id="265" r:id="rId10"/>
    <p:sldId id="267" r:id="rId11"/>
    <p:sldId id="268" r:id="rId12"/>
    <p:sldId id="269"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6934E-CB06-4A18-915A-448CAE1B0988}" type="datetimeFigureOut">
              <a:rPr lang="en-US" smtClean="0"/>
              <a:t>8/19/2024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6CBC7-43A6-4B04-81EF-C8D87AFEF931}" type="slidenum">
              <a:rPr lang="en-US" smtClean="0"/>
              <a:t>‹#›</a:t>
            </a:fld>
            <a:endParaRPr lang="en-US"/>
          </a:p>
        </p:txBody>
      </p:sp>
    </p:spTree>
    <p:extLst>
      <p:ext uri="{BB962C8B-B14F-4D97-AF65-F5344CB8AC3E}">
        <p14:creationId xmlns:p14="http://schemas.microsoft.com/office/powerpoint/2010/main" val="2333760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6CBC7-43A6-4B04-81EF-C8D87AFEF931}" type="slidenum">
              <a:rPr lang="en-US" smtClean="0"/>
              <a:t>10</a:t>
            </a:fld>
            <a:endParaRPr lang="en-US"/>
          </a:p>
        </p:txBody>
      </p:sp>
    </p:spTree>
    <p:extLst>
      <p:ext uri="{BB962C8B-B14F-4D97-AF65-F5344CB8AC3E}">
        <p14:creationId xmlns:p14="http://schemas.microsoft.com/office/powerpoint/2010/main" val="50323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F6CBC7-43A6-4B04-81EF-C8D87AFEF931}" type="slidenum">
              <a:rPr lang="en-US" smtClean="0"/>
              <a:t>11</a:t>
            </a:fld>
            <a:endParaRPr lang="en-US"/>
          </a:p>
        </p:txBody>
      </p:sp>
    </p:spTree>
    <p:extLst>
      <p:ext uri="{BB962C8B-B14F-4D97-AF65-F5344CB8AC3E}">
        <p14:creationId xmlns:p14="http://schemas.microsoft.com/office/powerpoint/2010/main" val="3059774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l"/>
            <a:fld id="{A5B0A250-5CC0-1746-B209-08E8B0DAE6AF}" type="datetimeFigureOut">
              <a:rPr lang="en-US" smtClean="0"/>
              <a:pPr algn="l"/>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571206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0A250-5CC0-1746-B209-08E8B0DAE6AF}" type="datetimeFigureOut">
              <a:rPr lang="en-US" smtClean="0"/>
              <a:pPr/>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617441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0A250-5CC0-1746-B209-08E8B0DAE6AF}" type="datetimeFigureOut">
              <a:rPr lang="en-US" smtClean="0"/>
              <a:pPr/>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90510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0A250-5CC0-1746-B209-08E8B0DAE6AF}" type="datetimeFigureOut">
              <a:rPr lang="en-US" smtClean="0"/>
              <a:pPr/>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741292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0A250-5CC0-1746-B209-08E8B0DAE6AF}" type="datetimeFigureOut">
              <a:rPr lang="en-US" smtClean="0"/>
              <a:pPr/>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46818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0A250-5CC0-1746-B209-08E8B0DAE6AF}" type="datetimeFigureOut">
              <a:rPr lang="en-US" smtClean="0"/>
              <a:pPr/>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1623420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0A250-5CC0-1746-B209-08E8B0DAE6AF}"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4189444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0A250-5CC0-1746-B209-08E8B0DAE6AF}"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4132639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0A250-5CC0-1746-B209-08E8B0DAE6AF}"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1735534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0A250-5CC0-1746-B209-08E8B0DAE6AF}" type="datetimeFigureOut">
              <a:rPr lang="en-US" smtClean="0"/>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139049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B0A250-5CC0-1746-B209-08E8B0DAE6AF}" type="datetimeFigureOut">
              <a:rPr lang="en-US" smtClean="0"/>
              <a:t>8/19/2024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2131523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B0A250-5CC0-1746-B209-08E8B0DAE6AF}" type="datetimeFigureOut">
              <a:rPr lang="en-US" smtClean="0"/>
              <a:t>8/19/2024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1985673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B0A250-5CC0-1746-B209-08E8B0DAE6AF}" type="datetimeFigureOut">
              <a:rPr lang="en-US" smtClean="0"/>
              <a:t>8/19/2024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303030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0A250-5CC0-1746-B209-08E8B0DAE6AF}" type="datetimeFigureOut">
              <a:rPr lang="en-US" smtClean="0"/>
              <a:pPr/>
              <a:t>8/19/2024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772446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B0A250-5CC0-1746-B209-08E8B0DAE6AF}" type="datetimeFigureOut">
              <a:rPr lang="en-US" smtClean="0"/>
              <a:t>8/19/2024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29091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B0A250-5CC0-1746-B209-08E8B0DAE6AF}" type="datetimeFigureOut">
              <a:rPr lang="en-US" smtClean="0"/>
              <a:t>8/19/2024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3474104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B0A250-5CC0-1746-B209-08E8B0DAE6AF}" type="datetimeFigureOut">
              <a:rPr lang="en-US" smtClean="0"/>
              <a:pPr/>
              <a:t>8/19/2024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0417744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pxhere.com/en/photo/101422"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descr="A colorful cloud in the sky&#10;&#10;Description automatically generated">
            <a:extLst>
              <a:ext uri="{FF2B5EF4-FFF2-40B4-BE49-F238E27FC236}">
                <a16:creationId xmlns:a16="http://schemas.microsoft.com/office/drawing/2014/main" id="{5244E039-5DC5-FA2F-AB03-3449BA4047FD}"/>
              </a:ext>
            </a:extLst>
          </p:cNvPr>
          <p:cNvPicPr>
            <a:picLocks noChangeAspect="1"/>
          </p:cNvPicPr>
          <p:nvPr/>
        </p:nvPicPr>
        <p:blipFill rotWithShape="1">
          <a:blip r:embed="rId2"/>
          <a:srcRect l="17442" t="9091" r="852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CEAF7E4-2B43-4DED-8A85-8F8F72876117}"/>
              </a:ext>
            </a:extLst>
          </p:cNvPr>
          <p:cNvSpPr>
            <a:spLocks noGrp="1"/>
          </p:cNvSpPr>
          <p:nvPr>
            <p:ph type="ctrTitle"/>
          </p:nvPr>
        </p:nvSpPr>
        <p:spPr>
          <a:xfrm>
            <a:off x="668867" y="1678666"/>
            <a:ext cx="4088190" cy="2369093"/>
          </a:xfrm>
        </p:spPr>
        <p:txBody>
          <a:bodyPr>
            <a:normAutofit/>
          </a:bodyPr>
          <a:lstStyle/>
          <a:p>
            <a:pPr>
              <a:lnSpc>
                <a:spcPct val="90000"/>
              </a:lnSpc>
            </a:pPr>
            <a:r>
              <a:rPr lang="en-US" sz="3000" b="1" kern="2200" dirty="0" err="1">
                <a:effectLst/>
                <a:latin typeface="Aptos Display" panose="020B0004020202020204" pitchFamily="34" charset="0"/>
                <a:ea typeface="SimSun" panose="02010600030101010101" pitchFamily="2" charset="-122"/>
              </a:rPr>
              <a:t>Ingvaeonic</a:t>
            </a:r>
            <a:r>
              <a:rPr lang="en-US" sz="3000" b="1" kern="2200" dirty="0">
                <a:effectLst/>
                <a:latin typeface="Aptos Display" panose="020B0004020202020204" pitchFamily="34" charset="0"/>
                <a:ea typeface="SimSun" panose="02010600030101010101" pitchFamily="2" charset="-122"/>
              </a:rPr>
              <a:t> Society Policy on Clergy and Congregation Recognition</a:t>
            </a:r>
            <a:br>
              <a:rPr lang="en-US" sz="3000" b="1" kern="2200" dirty="0">
                <a:effectLst/>
                <a:latin typeface="SimSun" panose="02010600030101010101" pitchFamily="2" charset="-122"/>
                <a:ea typeface="SimSun" panose="02010600030101010101" pitchFamily="2" charset="-122"/>
              </a:rPr>
            </a:br>
            <a:endParaRPr lang="en-US" sz="3000" dirty="0"/>
          </a:p>
        </p:txBody>
      </p:sp>
      <p:sp>
        <p:nvSpPr>
          <p:cNvPr id="3" name="Subtitle 2">
            <a:extLst>
              <a:ext uri="{FF2B5EF4-FFF2-40B4-BE49-F238E27FC236}">
                <a16:creationId xmlns:a16="http://schemas.microsoft.com/office/drawing/2014/main" id="{65738C7B-8188-9EC4-6F05-D6BE5FA014DF}"/>
              </a:ext>
            </a:extLst>
          </p:cNvPr>
          <p:cNvSpPr>
            <a:spLocks noGrp="1"/>
          </p:cNvSpPr>
          <p:nvPr>
            <p:ph type="subTitle" idx="1"/>
          </p:nvPr>
        </p:nvSpPr>
        <p:spPr>
          <a:xfrm>
            <a:off x="677335" y="4050831"/>
            <a:ext cx="4079721" cy="1096901"/>
          </a:xfrm>
        </p:spPr>
        <p:txBody>
          <a:bodyPr>
            <a:normAutofit/>
          </a:bodyPr>
          <a:lstStyle/>
          <a:p>
            <a:r>
              <a:rPr lang="en-US" sz="1600" dirty="0"/>
              <a:t>Familiarization Training</a:t>
            </a:r>
          </a:p>
        </p:txBody>
      </p:sp>
      <p:cxnSp>
        <p:nvCxnSpPr>
          <p:cNvPr id="29" name="Straight Connector 28">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6167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5382A-3187-29CB-E8C3-A00DDA0DE22A}"/>
              </a:ext>
            </a:extLst>
          </p:cNvPr>
          <p:cNvSpPr>
            <a:spLocks noGrp="1"/>
          </p:cNvSpPr>
          <p:nvPr>
            <p:ph type="title"/>
          </p:nvPr>
        </p:nvSpPr>
        <p:spPr>
          <a:xfrm>
            <a:off x="677335" y="645824"/>
            <a:ext cx="8596668" cy="607941"/>
          </a:xfrm>
        </p:spPr>
        <p:txBody>
          <a:bodyPr>
            <a:normAutofit fontScale="90000"/>
          </a:bodyPr>
          <a:lstStyle/>
          <a:p>
            <a:r>
              <a:rPr lang="en-US" dirty="0"/>
              <a:t>Forming </a:t>
            </a:r>
            <a:r>
              <a:rPr lang="en-US"/>
              <a:t>a </a:t>
            </a:r>
            <a:r>
              <a:rPr lang="en-US" sz="4000">
                <a:effectLst/>
                <a:latin typeface="Calibri" panose="020F0502020204030204" pitchFamily="34" charset="0"/>
                <a:ea typeface="SimSun" panose="02010600030101010101" pitchFamily="2" charset="-122"/>
                <a:cs typeface="Times New Roman" panose="02020603050405020304" pitchFamily="18" charset="0"/>
              </a:rPr>
              <a:t>Hired</a:t>
            </a:r>
            <a:endParaRPr lang="en-US" dirty="0"/>
          </a:p>
        </p:txBody>
      </p:sp>
      <p:sp>
        <p:nvSpPr>
          <p:cNvPr id="3" name="Text Placeholder 2">
            <a:extLst>
              <a:ext uri="{FF2B5EF4-FFF2-40B4-BE49-F238E27FC236}">
                <a16:creationId xmlns:a16="http://schemas.microsoft.com/office/drawing/2014/main" id="{6F49742F-1427-4249-DE83-C10F08701351}"/>
              </a:ext>
            </a:extLst>
          </p:cNvPr>
          <p:cNvSpPr>
            <a:spLocks noGrp="1"/>
          </p:cNvSpPr>
          <p:nvPr>
            <p:ph type="body" idx="1"/>
          </p:nvPr>
        </p:nvSpPr>
        <p:spPr>
          <a:xfrm>
            <a:off x="677335" y="1461155"/>
            <a:ext cx="8596668" cy="4751021"/>
          </a:xfrm>
        </p:spPr>
        <p:txBody>
          <a:bodyPr>
            <a:normAutofit fontScale="85000" lnSpcReduction="10000"/>
          </a:bodyPr>
          <a:lstStyle/>
          <a:p>
            <a:pPr marL="0" marR="0"/>
            <a:r>
              <a:rPr lang="en-US" sz="1800" b="1" dirty="0">
                <a:effectLst/>
                <a:latin typeface="Aptos" panose="020B0004020202020204" pitchFamily="34" charset="0"/>
                <a:ea typeface="SimSun" panose="02010600030101010101" pitchFamily="2" charset="-122"/>
              </a:rPr>
              <a:t>Provisional Group Recognition</a:t>
            </a:r>
            <a:endParaRPr lang="en-US" sz="1800" b="1" dirty="0">
              <a:effectLst/>
              <a:latin typeface="SimSun" panose="02010600030101010101" pitchFamily="2" charset="-122"/>
              <a:ea typeface="SimSun" panose="02010600030101010101" pitchFamily="2" charset="-122"/>
            </a:endParaRPr>
          </a:p>
          <a:p>
            <a:pPr marL="342900" marR="0" lvl="0" indent="-342900">
              <a:spcBef>
                <a:spcPts val="0"/>
              </a:spcBef>
              <a:spcAft>
                <a:spcPts val="0"/>
              </a:spcAft>
              <a:buSzPts val="1200"/>
              <a:buFont typeface="+mj-lt"/>
              <a:buAutoNum type="arabicPeriod"/>
              <a:tabLst>
                <a:tab pos="457200" algn="l"/>
              </a:tabLst>
            </a:pPr>
            <a:r>
              <a:rPr lang="en-US" sz="1800" b="1" dirty="0">
                <a:effectLst/>
                <a:latin typeface="Aptos" panose="020B0004020202020204" pitchFamily="34" charset="0"/>
                <a:ea typeface="DengXian" panose="02010600030101010101" pitchFamily="2" charset="-122"/>
                <a:cs typeface="Times New Roman" panose="02020603050405020304" pitchFamily="18" charset="0"/>
              </a:rPr>
              <a:t>Formation</a:t>
            </a:r>
            <a:r>
              <a:rPr lang="en-US" sz="1800" dirty="0">
                <a:effectLst/>
                <a:latin typeface="Aptos" panose="020B0004020202020204" pitchFamily="34" charset="0"/>
                <a:ea typeface="DengXian" panose="02010600030101010101" pitchFamily="2" charset="-122"/>
                <a:cs typeface="Times New Roman" panose="02020603050405020304" pitchFamily="18" charset="0"/>
              </a:rPr>
              <a:t>: A </a:t>
            </a:r>
            <a:r>
              <a:rPr lang="en-US" sz="1800" dirty="0" err="1">
                <a:effectLst/>
                <a:latin typeface="Aptos" panose="020B0004020202020204" pitchFamily="34" charset="0"/>
                <a:ea typeface="DengXian" panose="02010600030101010101" pitchFamily="2" charset="-122"/>
                <a:cs typeface="Times New Roman" panose="02020603050405020304" pitchFamily="18" charset="0"/>
              </a:rPr>
              <a:t>Wígbed-þegen</a:t>
            </a:r>
            <a:r>
              <a:rPr lang="en-US" sz="1800" dirty="0">
                <a:effectLst/>
                <a:latin typeface="Aptos" panose="020B0004020202020204" pitchFamily="34" charset="0"/>
                <a:ea typeface="DengXian" panose="02010600030101010101" pitchFamily="2" charset="-122"/>
                <a:cs typeface="Times New Roman" panose="02020603050405020304" pitchFamily="18" charset="0"/>
              </a:rPr>
              <a:t> can establish a provisional group, termed a “</a:t>
            </a:r>
            <a:r>
              <a:rPr lang="en-US" sz="1600" dirty="0"/>
              <a:t>Hired</a:t>
            </a:r>
            <a:r>
              <a:rPr lang="en-US" sz="1800" dirty="0">
                <a:effectLst/>
                <a:latin typeface="Calibri" panose="020F0502020204030204" pitchFamily="34" charset="0"/>
                <a:ea typeface="SimSun" panose="02010600030101010101" pitchFamily="2" charset="-122"/>
                <a:cs typeface="Times New Roman" panose="02020603050405020304" pitchFamily="18" charset="0"/>
              </a:rPr>
              <a:t>”</a:t>
            </a:r>
            <a:r>
              <a:rPr lang="en-US" sz="1800" dirty="0">
                <a:effectLst/>
                <a:latin typeface="Aptos" panose="020B0004020202020204" pitchFamily="34" charset="0"/>
                <a:ea typeface="DengXian" panose="02010600030101010101" pitchFamily="2" charset="-122"/>
                <a:cs typeface="Times New Roman" panose="02020603050405020304" pitchFamily="18" charset="0"/>
              </a:rPr>
              <a:t>.</a:t>
            </a:r>
          </a:p>
          <a:p>
            <a:pPr marL="342900" marR="0" lvl="0" indent="-342900">
              <a:spcBef>
                <a:spcPts val="0"/>
              </a:spcBef>
              <a:spcAft>
                <a:spcPts val="0"/>
              </a:spcAft>
              <a:buSzPts val="1200"/>
              <a:buFont typeface="+mj-lt"/>
              <a:buAutoNum type="arabicPeriod"/>
              <a:tabLst>
                <a:tab pos="457200" algn="l"/>
              </a:tabLst>
            </a:pPr>
            <a:r>
              <a:rPr lang="en-US" sz="1800" b="1" dirty="0">
                <a:effectLst/>
                <a:latin typeface="Aptos" panose="020B0004020202020204" pitchFamily="34" charset="0"/>
                <a:ea typeface="DengXian" panose="02010600030101010101" pitchFamily="2" charset="-122"/>
                <a:cs typeface="Times New Roman" panose="02020603050405020304" pitchFamily="18" charset="0"/>
              </a:rPr>
              <a:t>Training and Evaluation</a:t>
            </a:r>
            <a:r>
              <a:rPr lang="en-US" sz="1800" dirty="0">
                <a:effectLst/>
                <a:latin typeface="Aptos" panose="020B0004020202020204" pitchFamily="34" charset="0"/>
                <a:ea typeface="DengXian" panose="02010600030101010101" pitchFamily="2" charset="-122"/>
                <a:cs typeface="Times New Roman" panose="02020603050405020304" pitchFamily="18" charset="0"/>
              </a:rPr>
              <a:t>: The responsible (founding) </a:t>
            </a:r>
            <a:r>
              <a:rPr lang="en-US" sz="1800" dirty="0" err="1">
                <a:effectLst/>
                <a:latin typeface="Aptos" panose="020B0004020202020204" pitchFamily="34" charset="0"/>
                <a:ea typeface="DengXian" panose="02010600030101010101" pitchFamily="2" charset="-122"/>
                <a:cs typeface="Times New Roman" panose="02020603050405020304" pitchFamily="18" charset="0"/>
              </a:rPr>
              <a:t>Wígbed-þegen</a:t>
            </a:r>
            <a:r>
              <a:rPr lang="en-US" sz="1800" dirty="0">
                <a:effectLst/>
                <a:latin typeface="Aptos" panose="020B0004020202020204" pitchFamily="34" charset="0"/>
                <a:ea typeface="DengXian" panose="02010600030101010101" pitchFamily="2" charset="-122"/>
                <a:cs typeface="Times New Roman" panose="02020603050405020304" pitchFamily="18" charset="0"/>
              </a:rPr>
              <a:t> must complete priesthood training and receive the </a:t>
            </a:r>
            <a:r>
              <a:rPr lang="en-US" sz="1800" dirty="0" err="1">
                <a:effectLst/>
                <a:latin typeface="Aptos" panose="020B0004020202020204" pitchFamily="34" charset="0"/>
                <a:ea typeface="DengXian" panose="02010600030101010101" pitchFamily="2" charset="-122"/>
                <a:cs typeface="Times New Roman" panose="02020603050405020304" pitchFamily="18" charset="0"/>
              </a:rPr>
              <a:t>Ealdor</a:t>
            </a:r>
            <a:r>
              <a:rPr lang="en-US" sz="1800" dirty="0">
                <a:effectLst/>
                <a:latin typeface="Aptos" panose="020B0004020202020204" pitchFamily="34" charset="0"/>
                <a:ea typeface="DengXian" panose="02010600030101010101" pitchFamily="2" charset="-122"/>
                <a:cs typeface="Times New Roman" panose="02020603050405020304" pitchFamily="18" charset="0"/>
              </a:rPr>
              <a:t> Certification, before recognition as an </a:t>
            </a:r>
            <a:r>
              <a:rPr lang="en-US" sz="1800" dirty="0" err="1">
                <a:effectLst/>
                <a:latin typeface="Aptos" panose="020B0004020202020204" pitchFamily="34" charset="0"/>
                <a:ea typeface="DengXian" panose="02010600030101010101" pitchFamily="2" charset="-122"/>
                <a:cs typeface="Times New Roman" panose="02020603050405020304" pitchFamily="18" charset="0"/>
              </a:rPr>
              <a:t>Ealdor</a:t>
            </a:r>
            <a:r>
              <a:rPr lang="en-US" sz="1800" dirty="0">
                <a:effectLst/>
                <a:latin typeface="Aptos" panose="020B0004020202020204" pitchFamily="34" charset="0"/>
                <a:ea typeface="DengXian" panose="02010600030101010101" pitchFamily="2" charset="-122"/>
                <a:cs typeface="Times New Roman" panose="02020603050405020304" pitchFamily="18" charset="0"/>
              </a:rPr>
              <a:t> will be considered. The group should remain active and submit a yearly </a:t>
            </a:r>
            <a:r>
              <a:rPr lang="en-US" sz="1800" i="1" dirty="0">
                <a:effectLst/>
                <a:latin typeface="Aptos" panose="020B0004020202020204" pitchFamily="34" charset="0"/>
                <a:ea typeface="DengXian" panose="02010600030101010101" pitchFamily="2" charset="-122"/>
                <a:cs typeface="Times New Roman" panose="02020603050405020304" pitchFamily="18" charset="0"/>
              </a:rPr>
              <a:t>Communication Plan</a:t>
            </a:r>
            <a:r>
              <a:rPr lang="en-US" sz="1800" dirty="0">
                <a:effectLst/>
                <a:latin typeface="Aptos" panose="020B0004020202020204" pitchFamily="34" charset="0"/>
                <a:ea typeface="DengXian" panose="02010600030101010101" pitchFamily="2" charset="-122"/>
                <a:cs typeface="Times New Roman" panose="02020603050405020304" pitchFamily="18" charset="0"/>
              </a:rPr>
              <a:t>.</a:t>
            </a:r>
          </a:p>
          <a:p>
            <a:pPr marL="342900" marR="0" lvl="0" indent="-342900">
              <a:spcBef>
                <a:spcPts val="0"/>
              </a:spcBef>
              <a:spcAft>
                <a:spcPts val="0"/>
              </a:spcAft>
              <a:buSzPts val="1200"/>
              <a:buFont typeface="+mj-lt"/>
              <a:buAutoNum type="arabicPeriod"/>
              <a:tabLst>
                <a:tab pos="457200" algn="l"/>
              </a:tabLst>
            </a:pPr>
            <a:r>
              <a:rPr lang="en-US" sz="1800" b="1" dirty="0">
                <a:effectLst/>
                <a:latin typeface="Aptos" panose="020B0004020202020204" pitchFamily="34" charset="0"/>
                <a:ea typeface="DengXian" panose="02010600030101010101" pitchFamily="2" charset="-122"/>
                <a:cs typeface="Times New Roman" panose="02020603050405020304" pitchFamily="18" charset="0"/>
              </a:rPr>
              <a:t>Duration</a:t>
            </a:r>
            <a:r>
              <a:rPr lang="en-US" sz="1800" dirty="0">
                <a:effectLst/>
                <a:latin typeface="Aptos" panose="020B0004020202020204" pitchFamily="34" charset="0"/>
                <a:ea typeface="DengXian" panose="02010600030101010101" pitchFamily="2" charset="-122"/>
                <a:cs typeface="Times New Roman" panose="02020603050405020304" pitchFamily="18" charset="0"/>
              </a:rPr>
              <a:t>: The responsible  </a:t>
            </a:r>
            <a:r>
              <a:rPr lang="en-US" sz="1800" dirty="0" err="1">
                <a:effectLst/>
                <a:latin typeface="Aptos" panose="020B0004020202020204" pitchFamily="34" charset="0"/>
                <a:ea typeface="DengXian" panose="02010600030101010101" pitchFamily="2" charset="-122"/>
                <a:cs typeface="Times New Roman" panose="02020603050405020304" pitchFamily="18" charset="0"/>
              </a:rPr>
              <a:t>Wígbed-þegen</a:t>
            </a:r>
            <a:r>
              <a:rPr lang="en-US" sz="1800" dirty="0">
                <a:effectLst/>
                <a:latin typeface="Aptos" panose="020B0004020202020204" pitchFamily="34" charset="0"/>
                <a:ea typeface="DengXian" panose="02010600030101010101" pitchFamily="2" charset="-122"/>
                <a:cs typeface="Times New Roman" panose="02020603050405020304" pitchFamily="18" charset="0"/>
              </a:rPr>
              <a:t> must serve as a non-voting member of the Society (not necessarily as a cleric) for at least one year.</a:t>
            </a:r>
          </a:p>
          <a:p>
            <a:pPr marL="342900" marR="0" lvl="0" indent="-342900">
              <a:spcBef>
                <a:spcPts val="0"/>
              </a:spcBef>
              <a:spcAft>
                <a:spcPts val="0"/>
              </a:spcAft>
              <a:buSzPts val="1200"/>
              <a:buFont typeface="+mj-lt"/>
              <a:buAutoNum type="arabicPeriod"/>
              <a:tabLst>
                <a:tab pos="457200" algn="l"/>
              </a:tabLst>
            </a:pPr>
            <a:r>
              <a:rPr lang="en-US" sz="1800" b="1" dirty="0">
                <a:effectLst/>
                <a:latin typeface="Aptos" panose="020B0004020202020204" pitchFamily="34" charset="0"/>
                <a:ea typeface="DengXian" panose="02010600030101010101" pitchFamily="2" charset="-122"/>
                <a:cs typeface="Times New Roman" panose="02020603050405020304" pitchFamily="18" charset="0"/>
              </a:rPr>
              <a:t>Full Recognition</a:t>
            </a:r>
            <a:r>
              <a:rPr lang="en-US" sz="1800" dirty="0">
                <a:effectLst/>
                <a:latin typeface="Aptos" panose="020B0004020202020204" pitchFamily="34" charset="0"/>
                <a:ea typeface="DengXian" panose="02010600030101010101" pitchFamily="2" charset="-122"/>
                <a:cs typeface="Times New Roman" panose="02020603050405020304" pitchFamily="18" charset="0"/>
              </a:rPr>
              <a:t>: After meeting training and duration requirements, the provisional group can be recognized as a full congregation by the Board, and the responsible </a:t>
            </a:r>
            <a:r>
              <a:rPr lang="en-US" sz="1800" dirty="0" err="1">
                <a:effectLst/>
                <a:latin typeface="Aptos" panose="020B0004020202020204" pitchFamily="34" charset="0"/>
                <a:ea typeface="DengXian" panose="02010600030101010101" pitchFamily="2" charset="-122"/>
                <a:cs typeface="Times New Roman" panose="02020603050405020304" pitchFamily="18" charset="0"/>
              </a:rPr>
              <a:t>Wígbed-þegen</a:t>
            </a:r>
            <a:r>
              <a:rPr lang="en-US" sz="1800" dirty="0">
                <a:effectLst/>
                <a:latin typeface="Aptos" panose="020B0004020202020204" pitchFamily="34" charset="0"/>
                <a:ea typeface="DengXian" panose="02010600030101010101" pitchFamily="2" charset="-122"/>
                <a:cs typeface="Times New Roman" panose="02020603050405020304" pitchFamily="18" charset="0"/>
              </a:rPr>
              <a:t> can be elevated to </a:t>
            </a:r>
            <a:r>
              <a:rPr lang="en-US" sz="1800" dirty="0" err="1">
                <a:effectLst/>
                <a:latin typeface="Aptos" panose="020B0004020202020204" pitchFamily="34" charset="0"/>
                <a:ea typeface="DengXian" panose="02010600030101010101" pitchFamily="2" charset="-122"/>
                <a:cs typeface="Times New Roman" panose="02020603050405020304" pitchFamily="18" charset="0"/>
              </a:rPr>
              <a:t>Ealdor</a:t>
            </a:r>
            <a:r>
              <a:rPr lang="en-US" sz="1800" dirty="0">
                <a:effectLst/>
                <a:latin typeface="Aptos" panose="020B0004020202020204" pitchFamily="34" charset="0"/>
                <a:ea typeface="DengXian" panose="02010600030101010101" pitchFamily="2" charset="-122"/>
                <a:cs typeface="Times New Roman" panose="02020603050405020304" pitchFamily="18" charset="0"/>
              </a:rPr>
              <a:t>.</a:t>
            </a:r>
            <a:br>
              <a:rPr lang="en-US" sz="1800" dirty="0">
                <a:effectLst/>
                <a:latin typeface="Aptos" panose="020B0004020202020204" pitchFamily="34" charset="0"/>
                <a:ea typeface="DengXian" panose="02010600030101010101" pitchFamily="2" charset="-122"/>
                <a:cs typeface="Times New Roman" panose="02020603050405020304" pitchFamily="18" charset="0"/>
              </a:rPr>
            </a:br>
            <a:endParaRPr lang="en-US" sz="1800" dirty="0">
              <a:effectLst/>
              <a:latin typeface="Aptos" panose="020B0004020202020204" pitchFamily="34" charset="0"/>
              <a:ea typeface="DengXian" panose="02010600030101010101" pitchFamily="2" charset="-122"/>
              <a:cs typeface="Times New Roman" panose="02020603050405020304" pitchFamily="18" charset="0"/>
            </a:endParaRPr>
          </a:p>
          <a:p>
            <a:pPr marL="0" marR="0">
              <a:spcBef>
                <a:spcPts val="0"/>
              </a:spcBef>
              <a:spcAft>
                <a:spcPts val="0"/>
              </a:spcAft>
            </a:pPr>
            <a:r>
              <a:rPr lang="en-US" sz="1800" dirty="0">
                <a:effectLst/>
                <a:latin typeface="Aptos" panose="020B0004020202020204" pitchFamily="34" charset="0"/>
                <a:ea typeface="DengXian" panose="02010600030101010101" pitchFamily="2" charset="-122"/>
                <a:cs typeface="Times New Roman" panose="02020603050405020304" pitchFamily="18" charset="0"/>
              </a:rPr>
              <a:t>To form a provisional congregation, a </a:t>
            </a:r>
            <a:r>
              <a:rPr lang="en-US" sz="1800" dirty="0" err="1">
                <a:effectLst/>
                <a:latin typeface="Aptos" panose="020B0004020202020204" pitchFamily="34" charset="0"/>
                <a:ea typeface="DengXian" panose="02010600030101010101" pitchFamily="2" charset="-122"/>
                <a:cs typeface="Times New Roman" panose="02020603050405020304" pitchFamily="18" charset="0"/>
              </a:rPr>
              <a:t>Wígbed-þegen</a:t>
            </a:r>
            <a:r>
              <a:rPr lang="en-US" sz="1800" dirty="0">
                <a:effectLst/>
                <a:latin typeface="Aptos" panose="020B0004020202020204" pitchFamily="34" charset="0"/>
                <a:ea typeface="DengXian" panose="02010600030101010101" pitchFamily="2" charset="-122"/>
                <a:cs typeface="Times New Roman" panose="02020603050405020304" pitchFamily="18" charset="0"/>
              </a:rPr>
              <a:t> can establish a </a:t>
            </a:r>
            <a:r>
              <a:rPr lang="en-US" sz="1600" dirty="0"/>
              <a:t>Hired</a:t>
            </a:r>
            <a:r>
              <a:rPr lang="en-US" sz="1800" dirty="0">
                <a:effectLst/>
                <a:latin typeface="Aptos" panose="020B0004020202020204" pitchFamily="34" charset="0"/>
                <a:ea typeface="DengXian" panose="02010600030101010101" pitchFamily="2" charset="-122"/>
                <a:cs typeface="Times New Roman" panose="02020603050405020304" pitchFamily="18" charset="0"/>
              </a:rPr>
              <a:t>, an informal gathering for religious and community activities. This Hired operates under the guidance of the </a:t>
            </a:r>
            <a:r>
              <a:rPr lang="en-US" sz="1800" dirty="0" err="1">
                <a:effectLst/>
                <a:latin typeface="Aptos" panose="020B0004020202020204" pitchFamily="34" charset="0"/>
                <a:ea typeface="DengXian" panose="02010600030101010101" pitchFamily="2" charset="-122"/>
                <a:cs typeface="Times New Roman" panose="02020603050405020304" pitchFamily="18" charset="0"/>
              </a:rPr>
              <a:t>Wígbed-þegen</a:t>
            </a:r>
            <a:r>
              <a:rPr lang="en-US" sz="1800" dirty="0">
                <a:effectLst/>
                <a:latin typeface="Aptos" panose="020B0004020202020204" pitchFamily="34" charset="0"/>
                <a:ea typeface="DengXian" panose="02010600030101010101" pitchFamily="2" charset="-122"/>
                <a:cs typeface="Times New Roman" panose="02020603050405020304" pitchFamily="18" charset="0"/>
              </a:rPr>
              <a:t>, who must complete their priesthood training and serve as a non-voting member for one year. During this time, the Hired can grow and develop its practices and community presence. Once the </a:t>
            </a:r>
            <a:r>
              <a:rPr lang="en-US" sz="1800" dirty="0" err="1">
                <a:effectLst/>
                <a:latin typeface="Aptos" panose="020B0004020202020204" pitchFamily="34" charset="0"/>
                <a:ea typeface="DengXian" panose="02010600030101010101" pitchFamily="2" charset="-122"/>
                <a:cs typeface="Times New Roman" panose="02020603050405020304" pitchFamily="18" charset="0"/>
              </a:rPr>
              <a:t>Wígbed-þegen</a:t>
            </a:r>
            <a:r>
              <a:rPr lang="en-US" sz="1800" dirty="0">
                <a:effectLst/>
                <a:latin typeface="Aptos" panose="020B0004020202020204" pitchFamily="34" charset="0"/>
                <a:ea typeface="DengXian" panose="02010600030101010101" pitchFamily="2" charset="-122"/>
                <a:cs typeface="Times New Roman" panose="02020603050405020304" pitchFamily="18" charset="0"/>
              </a:rPr>
              <a:t> meets the training and duration requirements, the Hired can apply for full recognition. </a:t>
            </a:r>
            <a:r>
              <a:rPr lang="en-US" sz="1800" dirty="0">
                <a:latin typeface="Aptos" panose="020B0004020202020204" pitchFamily="34" charset="0"/>
                <a:ea typeface="DengXian" panose="02010600030101010101" pitchFamily="2" charset="-122"/>
                <a:cs typeface="Times New Roman" panose="02020603050405020304" pitchFamily="18" charset="0"/>
              </a:rPr>
              <a:t>To do so, the group MUST include going forward, at least one person of </a:t>
            </a:r>
            <a:r>
              <a:rPr lang="en-US" sz="1800" dirty="0" err="1">
                <a:latin typeface="Aptos" panose="020B0004020202020204" pitchFamily="34" charset="0"/>
                <a:ea typeface="DengXian" panose="02010600030101010101" pitchFamily="2" charset="-122"/>
                <a:cs typeface="Times New Roman" panose="02020603050405020304" pitchFamily="18" charset="0"/>
              </a:rPr>
              <a:t>gesi</a:t>
            </a:r>
            <a:r>
              <a:rPr lang="en-US" sz="1800" dirty="0" err="1"/>
              <a:t>þ</a:t>
            </a:r>
            <a:r>
              <a:rPr lang="en-US" sz="1800" dirty="0">
                <a:latin typeface="Aptos" panose="020B0004020202020204" pitchFamily="34" charset="0"/>
                <a:ea typeface="DengXian" panose="02010600030101010101" pitchFamily="2" charset="-122"/>
                <a:cs typeface="Times New Roman" panose="02020603050405020304" pitchFamily="18" charset="0"/>
              </a:rPr>
              <a:t> status among its membership, with the sole exception being, the practicing spouse of a </a:t>
            </a:r>
            <a:r>
              <a:rPr lang="en-US" sz="1800" dirty="0" err="1">
                <a:effectLst/>
                <a:latin typeface="Aptos" panose="020B0004020202020204" pitchFamily="34" charset="0"/>
                <a:ea typeface="DengXian" panose="02010600030101010101" pitchFamily="2" charset="-122"/>
                <a:cs typeface="Times New Roman" panose="02020603050405020304" pitchFamily="18" charset="0"/>
              </a:rPr>
              <a:t>Wígbed-þegen</a:t>
            </a:r>
            <a:r>
              <a:rPr lang="en-US" sz="1800" dirty="0">
                <a:effectLst/>
                <a:latin typeface="Aptos" panose="020B0004020202020204" pitchFamily="34" charset="0"/>
                <a:ea typeface="DengXian" panose="02010600030101010101" pitchFamily="2" charset="-122"/>
                <a:cs typeface="Times New Roman" panose="02020603050405020304" pitchFamily="18" charset="0"/>
              </a:rPr>
              <a:t> counts as a </a:t>
            </a:r>
            <a:r>
              <a:rPr lang="en-US" sz="1800" dirty="0" err="1">
                <a:latin typeface="Aptos" panose="020B0004020202020204" pitchFamily="34" charset="0"/>
                <a:ea typeface="DengXian" panose="02010600030101010101" pitchFamily="2" charset="-122"/>
                <a:cs typeface="Times New Roman" panose="02020603050405020304" pitchFamily="18" charset="0"/>
              </a:rPr>
              <a:t>gesi</a:t>
            </a:r>
            <a:r>
              <a:rPr lang="en-US" sz="1800" dirty="0" err="1"/>
              <a:t>þ</a:t>
            </a:r>
            <a:r>
              <a:rPr lang="en-US" sz="1800" dirty="0"/>
              <a:t> for this purpose only</a:t>
            </a:r>
            <a:r>
              <a:rPr lang="en-US" sz="1800" dirty="0">
                <a:latin typeface="Aptos" panose="020B0004020202020204" pitchFamily="34" charset="0"/>
                <a:ea typeface="DengXian" panose="02010600030101010101" pitchFamily="2" charset="-122"/>
                <a:cs typeface="Times New Roman" panose="02020603050405020304" pitchFamily="18" charset="0"/>
              </a:rPr>
              <a:t>. </a:t>
            </a:r>
            <a:r>
              <a:rPr lang="en-US" sz="1800" dirty="0">
                <a:effectLst/>
                <a:latin typeface="Aptos" panose="020B0004020202020204" pitchFamily="34" charset="0"/>
                <a:ea typeface="DengXian" panose="02010600030101010101" pitchFamily="2" charset="-122"/>
                <a:cs typeface="Times New Roman" panose="02020603050405020304" pitchFamily="18" charset="0"/>
              </a:rPr>
              <a:t>Upon approval, the Hired is ratified as a </a:t>
            </a:r>
            <a:r>
              <a:rPr lang="en-US" sz="1800" dirty="0" err="1">
                <a:effectLst/>
                <a:latin typeface="Aptos" panose="020B0004020202020204" pitchFamily="34" charset="0"/>
                <a:ea typeface="DengXian" panose="02010600030101010101" pitchFamily="2" charset="-122"/>
                <a:cs typeface="Times New Roman" panose="02020603050405020304" pitchFamily="18" charset="0"/>
              </a:rPr>
              <a:t>Geferscipe</a:t>
            </a:r>
            <a:r>
              <a:rPr lang="en-US" sz="1800" dirty="0">
                <a:effectLst/>
                <a:latin typeface="Aptos" panose="020B0004020202020204" pitchFamily="34" charset="0"/>
                <a:ea typeface="DengXian" panose="02010600030101010101" pitchFamily="2" charset="-122"/>
                <a:cs typeface="Times New Roman" panose="02020603050405020304" pitchFamily="18" charset="0"/>
              </a:rPr>
              <a:t>, a fully recognized religious house within the </a:t>
            </a:r>
            <a:r>
              <a:rPr lang="en-US" sz="1800" dirty="0" err="1">
                <a:effectLst/>
                <a:latin typeface="Aptos" panose="020B0004020202020204" pitchFamily="34" charset="0"/>
                <a:ea typeface="DengXian" panose="02010600030101010101" pitchFamily="2" charset="-122"/>
                <a:cs typeface="Times New Roman" panose="02020603050405020304" pitchFamily="18" charset="0"/>
              </a:rPr>
              <a:t>Ingvaeonic</a:t>
            </a:r>
            <a:r>
              <a:rPr lang="en-US" sz="1800" dirty="0">
                <a:effectLst/>
                <a:latin typeface="Aptos" panose="020B0004020202020204" pitchFamily="34" charset="0"/>
                <a:ea typeface="DengXian" panose="02010600030101010101" pitchFamily="2" charset="-122"/>
                <a:cs typeface="Times New Roman" panose="02020603050405020304" pitchFamily="18" charset="0"/>
              </a:rPr>
              <a:t> Society, led by an </a:t>
            </a:r>
            <a:r>
              <a:rPr lang="en-US" sz="1800" dirty="0" err="1">
                <a:effectLst/>
                <a:latin typeface="Aptos" panose="020B0004020202020204" pitchFamily="34" charset="0"/>
                <a:ea typeface="DengXian" panose="02010600030101010101" pitchFamily="2" charset="-122"/>
                <a:cs typeface="Times New Roman" panose="02020603050405020304" pitchFamily="18" charset="0"/>
              </a:rPr>
              <a:t>Ealdor</a:t>
            </a:r>
            <a:r>
              <a:rPr lang="en-US" sz="1800" dirty="0">
                <a:effectLst/>
                <a:latin typeface="Aptos" panose="020B0004020202020204" pitchFamily="34" charset="0"/>
                <a:ea typeface="DengXian" panose="02010600030101010101" pitchFamily="2" charset="-122"/>
                <a:cs typeface="Times New Roman" panose="02020603050405020304" pitchFamily="18" charset="0"/>
              </a:rPr>
              <a:t> who becomes a voting member of the corporation. This process ensures the integrity and stability of new congregations while fostering growth and community involvement.</a:t>
            </a:r>
          </a:p>
          <a:p>
            <a:endParaRPr lang="en-US" dirty="0"/>
          </a:p>
        </p:txBody>
      </p:sp>
    </p:spTree>
    <p:extLst>
      <p:ext uri="{BB962C8B-B14F-4D97-AF65-F5344CB8AC3E}">
        <p14:creationId xmlns:p14="http://schemas.microsoft.com/office/powerpoint/2010/main" val="1084856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EFA427DA-BF22-5EF7-31E3-2CC8E233C8CD}"/>
              </a:ext>
            </a:extLst>
          </p:cNvPr>
          <p:cNvSpPr>
            <a:spLocks noGrp="1"/>
          </p:cNvSpPr>
          <p:nvPr>
            <p:ph type="title"/>
          </p:nvPr>
        </p:nvSpPr>
        <p:spPr>
          <a:xfrm>
            <a:off x="4990600" y="655714"/>
            <a:ext cx="4299666" cy="3249131"/>
          </a:xfrm>
        </p:spPr>
        <p:txBody>
          <a:bodyPr vert="horz" lIns="91440" tIns="45720" rIns="91440" bIns="45720" rtlCol="0" anchor="b">
            <a:normAutofit/>
          </a:bodyPr>
          <a:lstStyle/>
          <a:p>
            <a:r>
              <a:rPr lang="en-US" sz="5400" kern="1200" dirty="0">
                <a:solidFill>
                  <a:schemeClr val="accent1"/>
                </a:solidFill>
                <a:latin typeface="+mj-lt"/>
                <a:ea typeface="+mj-ea"/>
                <a:cs typeface="+mj-cs"/>
              </a:rPr>
              <a:t>Now your group is a </a:t>
            </a:r>
            <a:r>
              <a:rPr lang="en-US" sz="5400" kern="1200" dirty="0">
                <a:solidFill>
                  <a:schemeClr val="accent1"/>
                </a:solidFill>
                <a:effectLst/>
                <a:latin typeface="+mj-lt"/>
                <a:ea typeface="+mj-ea"/>
                <a:cs typeface="+mj-cs"/>
              </a:rPr>
              <a:t>Geferscipe!</a:t>
            </a:r>
            <a:r>
              <a:rPr lang="en-US" sz="5400" kern="1200" dirty="0">
                <a:solidFill>
                  <a:schemeClr val="accent1"/>
                </a:solidFill>
                <a:latin typeface="+mj-lt"/>
                <a:ea typeface="+mj-ea"/>
                <a:cs typeface="+mj-cs"/>
              </a:rPr>
              <a:t> </a:t>
            </a:r>
          </a:p>
        </p:txBody>
      </p:sp>
      <p:sp>
        <p:nvSpPr>
          <p:cNvPr id="3" name="Text Placeholder 2">
            <a:extLst>
              <a:ext uri="{FF2B5EF4-FFF2-40B4-BE49-F238E27FC236}">
                <a16:creationId xmlns:a16="http://schemas.microsoft.com/office/drawing/2014/main" id="{DF5D2006-AFA1-FA50-3C32-71D4924703C3}"/>
              </a:ext>
            </a:extLst>
          </p:cNvPr>
          <p:cNvSpPr>
            <a:spLocks noGrp="1"/>
          </p:cNvSpPr>
          <p:nvPr>
            <p:ph type="body" idx="1"/>
          </p:nvPr>
        </p:nvSpPr>
        <p:spPr>
          <a:xfrm>
            <a:off x="1178901" y="4152899"/>
            <a:ext cx="8111364" cy="1647825"/>
          </a:xfrm>
        </p:spPr>
        <p:txBody>
          <a:bodyPr vert="horz" lIns="91440" tIns="45720" rIns="91440" bIns="45720" rtlCol="0" anchor="t">
            <a:normAutofit fontScale="92500" lnSpcReduction="20000"/>
          </a:bodyPr>
          <a:lstStyle/>
          <a:p>
            <a:pPr marL="342900" indent="-342900">
              <a:lnSpc>
                <a:spcPct val="90000"/>
              </a:lnSpc>
              <a:buFont typeface="Arial" panose="020B0604020202020204" pitchFamily="34" charset="0"/>
              <a:buChar char="•"/>
            </a:pPr>
            <a:r>
              <a:rPr lang="en-US" dirty="0"/>
              <a:t>Continue to submit Communication Plan yearly.</a:t>
            </a:r>
            <a:br>
              <a:rPr lang="en-US" dirty="0"/>
            </a:br>
            <a:endParaRPr lang="en-US" dirty="0"/>
          </a:p>
          <a:p>
            <a:pPr marL="342900" indent="-342900">
              <a:lnSpc>
                <a:spcPct val="90000"/>
              </a:lnSpc>
              <a:buFont typeface="Arial" panose="020B0604020202020204" pitchFamily="34" charset="0"/>
              <a:buChar char="•"/>
            </a:pPr>
            <a:r>
              <a:rPr lang="en-US" dirty="0"/>
              <a:t>The responsible </a:t>
            </a:r>
            <a:r>
              <a:rPr lang="en-US" dirty="0" err="1"/>
              <a:t>Ealdor</a:t>
            </a:r>
            <a:r>
              <a:rPr lang="en-US" dirty="0"/>
              <a:t> must pay IF Membership dues promptly.</a:t>
            </a:r>
            <a:br>
              <a:rPr lang="en-US" dirty="0"/>
            </a:br>
            <a:endParaRPr lang="en-US" dirty="0"/>
          </a:p>
          <a:p>
            <a:pPr marL="342900" indent="-342900">
              <a:lnSpc>
                <a:spcPct val="90000"/>
              </a:lnSpc>
              <a:buFont typeface="Arial" panose="020B0604020202020204" pitchFamily="34" charset="0"/>
              <a:buChar char="•"/>
            </a:pPr>
            <a:r>
              <a:rPr lang="en-US" dirty="0"/>
              <a:t>The </a:t>
            </a:r>
            <a:r>
              <a:rPr lang="en-US" dirty="0" err="1"/>
              <a:t>Ealdor</a:t>
            </a:r>
            <a:r>
              <a:rPr lang="en-US" dirty="0"/>
              <a:t> represents the group in the voting assembly, or </a:t>
            </a:r>
            <a:r>
              <a:rPr lang="en-US" i="1" dirty="0"/>
              <a:t>Ge-</a:t>
            </a:r>
            <a:r>
              <a:rPr lang="en-US" sz="1800" i="1" dirty="0" err="1"/>
              <a:t>þincþu</a:t>
            </a:r>
            <a:r>
              <a:rPr lang="en-US" sz="1800" i="1" dirty="0"/>
              <a:t>.</a:t>
            </a:r>
            <a:br>
              <a:rPr lang="en-US" dirty="0"/>
            </a:br>
            <a:endParaRPr lang="en-US" dirty="0"/>
          </a:p>
          <a:p>
            <a:pPr>
              <a:lnSpc>
                <a:spcPct val="90000"/>
              </a:lnSpc>
            </a:pPr>
            <a:endParaRPr lang="en-US" sz="900" dirty="0"/>
          </a:p>
        </p:txBody>
      </p:sp>
      <p:sp>
        <p:nvSpPr>
          <p:cNvPr id="22" name="Isosceles Triangle 21">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Graphic 6" descr="Meeting">
            <a:extLst>
              <a:ext uri="{FF2B5EF4-FFF2-40B4-BE49-F238E27FC236}">
                <a16:creationId xmlns:a16="http://schemas.microsoft.com/office/drawing/2014/main" id="{3C5E1BFE-3DB4-5ECD-8ADB-51855CACDD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4867" y="940539"/>
            <a:ext cx="3765692" cy="3765692"/>
          </a:xfrm>
          <a:prstGeom prst="rect">
            <a:avLst/>
          </a:prstGeom>
        </p:spPr>
      </p:pic>
    </p:spTree>
    <p:extLst>
      <p:ext uri="{BB962C8B-B14F-4D97-AF65-F5344CB8AC3E}">
        <p14:creationId xmlns:p14="http://schemas.microsoft.com/office/powerpoint/2010/main" val="3321197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F001B036-42D8-26F5-B45E-658EB72C2DE7}"/>
              </a:ext>
            </a:extLst>
          </p:cNvPr>
          <p:cNvSpPr>
            <a:spLocks noGrp="1"/>
          </p:cNvSpPr>
          <p:nvPr>
            <p:ph type="title"/>
          </p:nvPr>
        </p:nvSpPr>
        <p:spPr>
          <a:xfrm>
            <a:off x="4974337" y="1265314"/>
            <a:ext cx="4299666" cy="3249131"/>
          </a:xfrm>
        </p:spPr>
        <p:txBody>
          <a:bodyPr vert="horz" lIns="91440" tIns="45720" rIns="91440" bIns="45720" rtlCol="0" anchor="b">
            <a:normAutofit/>
          </a:bodyPr>
          <a:lstStyle/>
          <a:p>
            <a:r>
              <a:rPr lang="en-US" sz="5400" kern="1200" dirty="0">
                <a:solidFill>
                  <a:schemeClr val="accent1"/>
                </a:solidFill>
                <a:latin typeface="+mj-lt"/>
                <a:ea typeface="+mj-ea"/>
                <a:cs typeface="+mj-cs"/>
              </a:rPr>
              <a:t>When Leadership Changes…</a:t>
            </a:r>
          </a:p>
        </p:txBody>
      </p:sp>
      <p:sp>
        <p:nvSpPr>
          <p:cNvPr id="3" name="Text Placeholder 2">
            <a:extLst>
              <a:ext uri="{FF2B5EF4-FFF2-40B4-BE49-F238E27FC236}">
                <a16:creationId xmlns:a16="http://schemas.microsoft.com/office/drawing/2014/main" id="{F1F7CD3D-4DDA-B588-02D9-251D92377495}"/>
              </a:ext>
            </a:extLst>
          </p:cNvPr>
          <p:cNvSpPr>
            <a:spLocks noGrp="1"/>
          </p:cNvSpPr>
          <p:nvPr>
            <p:ph type="body" idx="1"/>
          </p:nvPr>
        </p:nvSpPr>
        <p:spPr>
          <a:xfrm>
            <a:off x="4974336" y="4514446"/>
            <a:ext cx="4299666" cy="871042"/>
          </a:xfrm>
        </p:spPr>
        <p:txBody>
          <a:bodyPr vert="horz" lIns="91440" tIns="45720" rIns="91440" bIns="45720" rtlCol="0" anchor="t">
            <a:normAutofit/>
          </a:bodyPr>
          <a:lstStyle/>
          <a:p>
            <a:r>
              <a:rPr lang="en-US" sz="1700" dirty="0"/>
              <a:t>When leadership changes, the group must have an “</a:t>
            </a:r>
            <a:r>
              <a:rPr lang="en-US" sz="1700" dirty="0" err="1"/>
              <a:t>Ealdor</a:t>
            </a:r>
            <a:r>
              <a:rPr lang="en-US" sz="1700" dirty="0"/>
              <a:t> certified” </a:t>
            </a:r>
            <a:r>
              <a:rPr lang="en-US" sz="1700" dirty="0" err="1">
                <a:effectLst/>
              </a:rPr>
              <a:t>Wígbed-þegen</a:t>
            </a:r>
            <a:r>
              <a:rPr lang="en-US" sz="1700" dirty="0">
                <a:effectLst/>
              </a:rPr>
              <a:t> in place to assume the mantle of </a:t>
            </a:r>
            <a:r>
              <a:rPr lang="en-US" sz="1700" dirty="0" err="1">
                <a:effectLst/>
              </a:rPr>
              <a:t>Ealdor</a:t>
            </a:r>
            <a:r>
              <a:rPr lang="en-US" sz="1700" dirty="0">
                <a:effectLst/>
              </a:rPr>
              <a:t>.</a:t>
            </a:r>
            <a:r>
              <a:rPr lang="en-US" sz="1700" dirty="0"/>
              <a:t> </a:t>
            </a:r>
          </a:p>
          <a:p>
            <a:endParaRPr lang="en-US" sz="1700" dirty="0"/>
          </a:p>
        </p:txBody>
      </p:sp>
      <p:sp>
        <p:nvSpPr>
          <p:cNvPr id="22" name="Isosceles Triangle 21">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Graphic 6" descr="Cycle with People">
            <a:extLst>
              <a:ext uri="{FF2B5EF4-FFF2-40B4-BE49-F238E27FC236}">
                <a16:creationId xmlns:a16="http://schemas.microsoft.com/office/drawing/2014/main" id="{9DD8ED69-6400-015C-8EEB-BAF2E03D1E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3740517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Question marks in a line and one question mark is lit">
            <a:extLst>
              <a:ext uri="{FF2B5EF4-FFF2-40B4-BE49-F238E27FC236}">
                <a16:creationId xmlns:a16="http://schemas.microsoft.com/office/drawing/2014/main" id="{6E502295-7A0C-C7AB-1558-64787F3C3E76}"/>
              </a:ext>
            </a:extLst>
          </p:cNvPr>
          <p:cNvPicPr>
            <a:picLocks noChangeAspect="1"/>
          </p:cNvPicPr>
          <p:nvPr/>
        </p:nvPicPr>
        <p:blipFill rotWithShape="1">
          <a:blip r:embed="rId2">
            <a:duotone>
              <a:prstClr val="black"/>
              <a:prstClr val="white"/>
            </a:duotone>
          </a:blip>
          <a:srcRect r="31231" b="-2"/>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4" name="Title 3">
            <a:extLst>
              <a:ext uri="{FF2B5EF4-FFF2-40B4-BE49-F238E27FC236}">
                <a16:creationId xmlns:a16="http://schemas.microsoft.com/office/drawing/2014/main" id="{369CA95D-A17F-6FE9-99E1-7FFF78974D9E}"/>
              </a:ext>
            </a:extLst>
          </p:cNvPr>
          <p:cNvSpPr>
            <a:spLocks noGrp="1"/>
          </p:cNvSpPr>
          <p:nvPr>
            <p:ph type="ctrTitle"/>
          </p:nvPr>
        </p:nvSpPr>
        <p:spPr>
          <a:xfrm>
            <a:off x="668866" y="1678666"/>
            <a:ext cx="5123515" cy="2369093"/>
          </a:xfrm>
        </p:spPr>
        <p:txBody>
          <a:bodyPr>
            <a:normAutofit/>
          </a:bodyPr>
          <a:lstStyle/>
          <a:p>
            <a:r>
              <a:rPr lang="en-US" sz="4800"/>
              <a:t>Questions?</a:t>
            </a:r>
          </a:p>
        </p:txBody>
      </p:sp>
      <p:cxnSp>
        <p:nvCxnSpPr>
          <p:cNvPr id="10" name="Straight Connector 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2580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9B6350-24EA-B434-A29A-C9C517BD1269}"/>
              </a:ext>
            </a:extLst>
          </p:cNvPr>
          <p:cNvSpPr>
            <a:spLocks noGrp="1"/>
          </p:cNvSpPr>
          <p:nvPr>
            <p:ph type="title"/>
          </p:nvPr>
        </p:nvSpPr>
        <p:spPr>
          <a:xfrm>
            <a:off x="5536734" y="609600"/>
            <a:ext cx="3737268" cy="1320800"/>
          </a:xfrm>
        </p:spPr>
        <p:txBody>
          <a:bodyPr>
            <a:normAutofit/>
          </a:bodyPr>
          <a:lstStyle/>
          <a:p>
            <a:r>
              <a:rPr lang="en-US" dirty="0"/>
              <a:t>Core Concepts</a:t>
            </a:r>
          </a:p>
        </p:txBody>
      </p:sp>
      <p:sp>
        <p:nvSpPr>
          <p:cNvPr id="5" name="Content Placeholder 4">
            <a:extLst>
              <a:ext uri="{FF2B5EF4-FFF2-40B4-BE49-F238E27FC236}">
                <a16:creationId xmlns:a16="http://schemas.microsoft.com/office/drawing/2014/main" id="{E4D32B80-B10A-7D62-8B9F-1EE97F15B0E0}"/>
              </a:ext>
            </a:extLst>
          </p:cNvPr>
          <p:cNvSpPr>
            <a:spLocks noGrp="1"/>
          </p:cNvSpPr>
          <p:nvPr>
            <p:ph idx="1"/>
          </p:nvPr>
        </p:nvSpPr>
        <p:spPr>
          <a:xfrm>
            <a:off x="5209563" y="2160589"/>
            <a:ext cx="4064439" cy="3880773"/>
          </a:xfrm>
        </p:spPr>
        <p:txBody>
          <a:bodyPr>
            <a:normAutofit/>
          </a:bodyPr>
          <a:lstStyle/>
          <a:p>
            <a:r>
              <a:rPr lang="en-US" dirty="0"/>
              <a:t>Tiers of Priesthood (</a:t>
            </a:r>
            <a:r>
              <a:rPr lang="en-US" dirty="0" err="1"/>
              <a:t>S</a:t>
            </a:r>
            <a:r>
              <a:rPr lang="en-US" sz="1800" dirty="0" err="1"/>
              <a:t>ácerdhad</a:t>
            </a:r>
            <a:r>
              <a:rPr lang="en-US" sz="1800" dirty="0"/>
              <a:t>)</a:t>
            </a:r>
            <a:endParaRPr lang="en-US" dirty="0"/>
          </a:p>
          <a:p>
            <a:pPr lvl="1"/>
            <a:r>
              <a:rPr lang="en-US" sz="1800" b="0" dirty="0" err="1">
                <a:effectLst/>
                <a:latin typeface="Calibri" panose="020F0502020204030204" pitchFamily="34" charset="0"/>
                <a:ea typeface="SimSun" panose="02010600030101010101" pitchFamily="2" charset="-122"/>
              </a:rPr>
              <a:t>Æweard</a:t>
            </a:r>
            <a:endParaRPr lang="en-US" dirty="0"/>
          </a:p>
          <a:p>
            <a:pPr lvl="1"/>
            <a:r>
              <a:rPr lang="en-US" dirty="0" err="1"/>
              <a:t>W</a:t>
            </a:r>
            <a:r>
              <a:rPr lang="en-US" sz="1800" dirty="0" err="1">
                <a:effectLst/>
                <a:latin typeface="Aptos" panose="020B0004020202020204" pitchFamily="34" charset="0"/>
                <a:ea typeface="DengXian" panose="02010600030101010101" pitchFamily="2" charset="-122"/>
                <a:cs typeface="Times New Roman" panose="02020603050405020304" pitchFamily="18" charset="0"/>
              </a:rPr>
              <a:t>ígbed-þegen</a:t>
            </a:r>
            <a:endParaRPr lang="en-US" sz="1800" dirty="0">
              <a:effectLst/>
              <a:latin typeface="Aptos" panose="020B0004020202020204" pitchFamily="34" charset="0"/>
              <a:ea typeface="DengXian" panose="02010600030101010101" pitchFamily="2" charset="-122"/>
              <a:cs typeface="Times New Roman" panose="02020603050405020304" pitchFamily="18" charset="0"/>
            </a:endParaRPr>
          </a:p>
          <a:p>
            <a:pPr lvl="1"/>
            <a:r>
              <a:rPr lang="en-US" sz="1800" dirty="0" err="1">
                <a:effectLst/>
                <a:latin typeface="Aptos" panose="020B0004020202020204" pitchFamily="34" charset="0"/>
                <a:ea typeface="DengXian" panose="02010600030101010101" pitchFamily="2" charset="-122"/>
                <a:cs typeface="Times New Roman" panose="02020603050405020304" pitchFamily="18" charset="0"/>
              </a:rPr>
              <a:t>Ealdor</a:t>
            </a:r>
            <a:r>
              <a:rPr lang="en-US" sz="1800" dirty="0" err="1">
                <a:latin typeface="Aptos" panose="020B0004020202020204" pitchFamily="34" charset="0"/>
                <a:ea typeface="DengXian" panose="02010600030101010101" pitchFamily="2" charset="-122"/>
                <a:cs typeface="Times New Roman" panose="02020603050405020304" pitchFamily="18" charset="0"/>
              </a:rPr>
              <a:t>ss</a:t>
            </a:r>
            <a:r>
              <a:rPr lang="en-US" sz="1800" dirty="0" err="1"/>
              <a:t>á</a:t>
            </a:r>
            <a:r>
              <a:rPr lang="en-US" sz="1800" dirty="0" err="1">
                <a:latin typeface="Aptos" panose="020B0004020202020204" pitchFamily="34" charset="0"/>
                <a:ea typeface="DengXian" panose="02010600030101010101" pitchFamily="2" charset="-122"/>
                <a:cs typeface="Times New Roman" panose="02020603050405020304" pitchFamily="18" charset="0"/>
              </a:rPr>
              <a:t>cerd</a:t>
            </a:r>
            <a:endParaRPr lang="en-US" dirty="0"/>
          </a:p>
          <a:p>
            <a:r>
              <a:rPr lang="en-US" dirty="0"/>
              <a:t>Forming a Congregation</a:t>
            </a:r>
          </a:p>
          <a:p>
            <a:pPr lvl="1"/>
            <a:r>
              <a:rPr lang="en-US" sz="1800" dirty="0" err="1">
                <a:effectLst/>
                <a:latin typeface="Calibri" panose="020F0502020204030204" pitchFamily="34" charset="0"/>
                <a:ea typeface="SimSun" panose="02010600030101010101" pitchFamily="2" charset="-122"/>
              </a:rPr>
              <a:t>Gemōt</a:t>
            </a:r>
            <a:r>
              <a:rPr lang="en-US" sz="1800" dirty="0">
                <a:effectLst/>
                <a:latin typeface="Calibri" panose="020F0502020204030204" pitchFamily="34" charset="0"/>
                <a:ea typeface="SimSun" panose="02010600030101010101" pitchFamily="2" charset="-122"/>
              </a:rPr>
              <a:t> – A Provisional Group</a:t>
            </a:r>
            <a:endParaRPr lang="en-US" dirty="0"/>
          </a:p>
          <a:p>
            <a:pPr lvl="1"/>
            <a:r>
              <a:rPr lang="en-US" sz="1800" dirty="0" err="1">
                <a:effectLst/>
                <a:latin typeface="Aptos" panose="020B0004020202020204" pitchFamily="34" charset="0"/>
                <a:ea typeface="DengXian" panose="02010600030101010101" pitchFamily="2" charset="-122"/>
                <a:cs typeface="Times New Roman" panose="02020603050405020304" pitchFamily="18" charset="0"/>
              </a:rPr>
              <a:t>Geferscipe</a:t>
            </a:r>
            <a:r>
              <a:rPr lang="en-US" sz="1800" dirty="0">
                <a:latin typeface="Aptos" panose="020B0004020202020204" pitchFamily="34" charset="0"/>
                <a:ea typeface="DengXian" panose="02010600030101010101" pitchFamily="2" charset="-122"/>
                <a:cs typeface="Times New Roman" panose="02020603050405020304" pitchFamily="18" charset="0"/>
              </a:rPr>
              <a:t> – A Ratified Group</a:t>
            </a:r>
            <a:endParaRPr lang="en-US" dirty="0"/>
          </a:p>
        </p:txBody>
      </p:sp>
      <p:pic>
        <p:nvPicPr>
          <p:cNvPr id="7" name="Picture 6">
            <a:extLst>
              <a:ext uri="{FF2B5EF4-FFF2-40B4-BE49-F238E27FC236}">
                <a16:creationId xmlns:a16="http://schemas.microsoft.com/office/drawing/2014/main" id="{CD2F18D2-476D-D0D6-14DA-84A0F65ABCD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330" b="2330"/>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61464154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2B23B-D76A-02BB-5FD5-2AF03CE55FDA}"/>
              </a:ext>
            </a:extLst>
          </p:cNvPr>
          <p:cNvSpPr>
            <a:spLocks noGrp="1"/>
          </p:cNvSpPr>
          <p:nvPr>
            <p:ph type="title"/>
          </p:nvPr>
        </p:nvSpPr>
        <p:spPr>
          <a:xfrm>
            <a:off x="5536734" y="609600"/>
            <a:ext cx="3737268" cy="1320800"/>
          </a:xfrm>
        </p:spPr>
        <p:txBody>
          <a:bodyPr>
            <a:normAutofit/>
          </a:bodyPr>
          <a:lstStyle/>
          <a:p>
            <a:r>
              <a:rPr lang="en-US" sz="3300"/>
              <a:t>Tiers of </a:t>
            </a:r>
            <a:r>
              <a:rPr lang="en-US" sz="3300" err="1"/>
              <a:t>Sá</a:t>
            </a:r>
            <a:r>
              <a:rPr lang="en-US" sz="3300" err="1">
                <a:latin typeface="Aptos" panose="020B0004020202020204" pitchFamily="34" charset="0"/>
                <a:ea typeface="DengXian" panose="02010600030101010101" pitchFamily="2" charset="-122"/>
                <a:cs typeface="Times New Roman" panose="02020603050405020304" pitchFamily="18" charset="0"/>
              </a:rPr>
              <a:t>cerdhad</a:t>
            </a:r>
            <a:r>
              <a:rPr lang="en-US" sz="3300">
                <a:latin typeface="Aptos" panose="020B0004020202020204" pitchFamily="34" charset="0"/>
                <a:ea typeface="DengXian" panose="02010600030101010101" pitchFamily="2" charset="-122"/>
                <a:cs typeface="Times New Roman" panose="02020603050405020304" pitchFamily="18" charset="0"/>
              </a:rPr>
              <a:t> Participation</a:t>
            </a:r>
            <a:endParaRPr lang="en-US" sz="3300"/>
          </a:p>
        </p:txBody>
      </p:sp>
      <p:sp>
        <p:nvSpPr>
          <p:cNvPr id="3" name="Content Placeholder 2">
            <a:extLst>
              <a:ext uri="{FF2B5EF4-FFF2-40B4-BE49-F238E27FC236}">
                <a16:creationId xmlns:a16="http://schemas.microsoft.com/office/drawing/2014/main" id="{90626F56-CDD2-870E-FD49-941E4D768B9A}"/>
              </a:ext>
            </a:extLst>
          </p:cNvPr>
          <p:cNvSpPr>
            <a:spLocks noGrp="1"/>
          </p:cNvSpPr>
          <p:nvPr>
            <p:ph idx="1"/>
          </p:nvPr>
        </p:nvSpPr>
        <p:spPr>
          <a:xfrm>
            <a:off x="5209563" y="2160589"/>
            <a:ext cx="4064439" cy="3880773"/>
          </a:xfrm>
        </p:spPr>
        <p:txBody>
          <a:bodyPr>
            <a:normAutofit/>
          </a:bodyPr>
          <a:lstStyle/>
          <a:p>
            <a:pPr>
              <a:lnSpc>
                <a:spcPct val="90000"/>
              </a:lnSpc>
            </a:pPr>
            <a:r>
              <a:rPr lang="en-US" sz="2800" b="1" dirty="0" err="1">
                <a:effectLst/>
                <a:latin typeface="+mj-lt"/>
                <a:ea typeface="SimSun" panose="02010600030101010101" pitchFamily="2" charset="-122"/>
              </a:rPr>
              <a:t>Æweard</a:t>
            </a:r>
            <a:br>
              <a:rPr lang="en-US" b="0" dirty="0">
                <a:effectLst/>
                <a:latin typeface="+mj-lt"/>
                <a:ea typeface="SimSun" panose="02010600030101010101" pitchFamily="2" charset="-122"/>
              </a:rPr>
            </a:br>
            <a:endParaRPr lang="en-US" b="0" dirty="0">
              <a:effectLst/>
              <a:latin typeface="+mj-lt"/>
              <a:ea typeface="SimSun" panose="02010600030101010101" pitchFamily="2" charset="-122"/>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effectLst/>
                <a:latin typeface="Aptos" panose="020B0004020202020204" pitchFamily="34" charset="0"/>
                <a:ea typeface="DengXian" panose="02010600030101010101" pitchFamily="2" charset="-122"/>
                <a:cs typeface="Times New Roman" panose="02020603050405020304" pitchFamily="18" charset="0"/>
              </a:rPr>
              <a:t>Role</a:t>
            </a:r>
            <a:r>
              <a:rPr lang="en-US" sz="1800" dirty="0">
                <a:effectLst/>
                <a:latin typeface="Aptos" panose="020B0004020202020204" pitchFamily="34" charset="0"/>
                <a:ea typeface="DengXian" panose="02010600030101010101" pitchFamily="2" charset="-122"/>
                <a:cs typeface="Symbol" panose="05050102010706020507" pitchFamily="18" charset="2"/>
              </a:rPr>
              <a:t>: </a:t>
            </a:r>
            <a:r>
              <a:rPr lang="en-US" dirty="0">
                <a:effectLst/>
                <a:latin typeface="Aptos" panose="020B0004020202020204" pitchFamily="34" charset="0"/>
                <a:ea typeface="DengXian" panose="02010600030101010101" pitchFamily="2" charset="-122"/>
                <a:cs typeface="Symbol" panose="05050102010706020507" pitchFamily="18" charset="2"/>
              </a:rPr>
              <a:t>Trainee or assistant in community religious gatherings. </a:t>
            </a:r>
            <a:br>
              <a:rPr lang="en-US" dirty="0">
                <a:effectLst/>
                <a:latin typeface="Aptos" panose="020B0004020202020204" pitchFamily="34" charset="0"/>
                <a:ea typeface="DengXian" panose="02010600030101010101" pitchFamily="2" charset="-122"/>
                <a:cs typeface="Symbol" panose="05050102010706020507" pitchFamily="18" charset="2"/>
              </a:rPr>
            </a:br>
            <a:endParaRPr lang="en-US" dirty="0">
              <a:effectLst/>
              <a:latin typeface="Aptos" panose="020B0004020202020204" pitchFamily="34" charset="0"/>
              <a:ea typeface="DengXian" panose="02010600030101010101" pitchFamily="2" charset="-122"/>
              <a:cs typeface="Symbol" panose="05050102010706020507" pitchFamily="18" charset="2"/>
            </a:endParaRPr>
          </a:p>
          <a:p>
            <a:pPr>
              <a:spcBef>
                <a:spcPts val="0"/>
              </a:spcBef>
              <a:buSzPts val="1000"/>
              <a:buFont typeface="Symbol" panose="05050102010706020507" pitchFamily="18" charset="2"/>
              <a:buChar char=""/>
              <a:tabLst>
                <a:tab pos="457200" algn="l"/>
              </a:tabLst>
            </a:pPr>
            <a:r>
              <a:rPr lang="en-US" sz="1800" b="1" dirty="0">
                <a:effectLst/>
                <a:latin typeface="Aptos" panose="020B0004020202020204" pitchFamily="34" charset="0"/>
                <a:ea typeface="DengXian" panose="02010600030101010101" pitchFamily="2" charset="-122"/>
                <a:cs typeface="Times New Roman" panose="02020603050405020304" pitchFamily="18" charset="0"/>
              </a:rPr>
              <a:t>Ordination</a:t>
            </a:r>
            <a:r>
              <a:rPr lang="en-US" sz="1800" dirty="0">
                <a:effectLst/>
                <a:latin typeface="Aptos" panose="020B0004020202020204" pitchFamily="34" charset="0"/>
                <a:ea typeface="DengXian" panose="02010600030101010101" pitchFamily="2" charset="-122"/>
                <a:cs typeface="Symbol" panose="05050102010706020507" pitchFamily="18" charset="2"/>
              </a:rPr>
              <a:t>: Not Ordained.</a:t>
            </a:r>
            <a:br>
              <a:rPr lang="en-US" sz="1800" dirty="0">
                <a:effectLst/>
                <a:latin typeface="Aptos" panose="020B0004020202020204" pitchFamily="34" charset="0"/>
                <a:ea typeface="DengXian" panose="02010600030101010101" pitchFamily="2" charset="-122"/>
                <a:cs typeface="Symbol" panose="05050102010706020507" pitchFamily="18" charset="2"/>
              </a:rPr>
            </a:br>
            <a:endParaRPr lang="en-US" dirty="0">
              <a:effectLst/>
              <a:latin typeface="Aptos" panose="020B0004020202020204" pitchFamily="34" charset="0"/>
              <a:ea typeface="DengXian" panose="02010600030101010101" pitchFamily="2" charset="-122"/>
              <a:cs typeface="Symbol" panose="05050102010706020507" pitchFamily="18" charset="2"/>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effectLst/>
                <a:latin typeface="Aptos" panose="020B0004020202020204" pitchFamily="34" charset="0"/>
                <a:ea typeface="DengXian" panose="02010600030101010101" pitchFamily="2" charset="-122"/>
                <a:cs typeface="Times New Roman" panose="02020603050405020304" pitchFamily="18" charset="0"/>
              </a:rPr>
              <a:t>Voting Rights</a:t>
            </a:r>
            <a:r>
              <a:rPr lang="en-US" sz="1800" dirty="0">
                <a:effectLst/>
                <a:latin typeface="Aptos" panose="020B0004020202020204" pitchFamily="34" charset="0"/>
                <a:ea typeface="DengXian" panose="02010600030101010101" pitchFamily="2" charset="-122"/>
                <a:cs typeface="Symbol" panose="05050102010706020507" pitchFamily="18" charset="2"/>
              </a:rPr>
              <a:t>: Non-voting member of the Society.</a:t>
            </a:r>
            <a:br>
              <a:rPr lang="en-US" sz="1800" dirty="0">
                <a:effectLst/>
                <a:latin typeface="Aptos" panose="020B0004020202020204" pitchFamily="34" charset="0"/>
                <a:ea typeface="DengXian" panose="02010600030101010101" pitchFamily="2" charset="-122"/>
                <a:cs typeface="Symbol" panose="05050102010706020507" pitchFamily="18" charset="2"/>
              </a:rPr>
            </a:br>
            <a:endParaRPr lang="en-US" sz="1800" dirty="0">
              <a:effectLst/>
              <a:latin typeface="Aptos" panose="020B0004020202020204" pitchFamily="34" charset="0"/>
              <a:ea typeface="DengXian" panose="02010600030101010101" pitchFamily="2" charset="-122"/>
              <a:cs typeface="Symbol" panose="05050102010706020507" pitchFamily="18" charset="2"/>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effectLst/>
                <a:latin typeface="Aptos" panose="020B0004020202020204" pitchFamily="34" charset="0"/>
                <a:ea typeface="DengXian" panose="02010600030101010101" pitchFamily="2" charset="-122"/>
                <a:cs typeface="Times New Roman" panose="02020603050405020304" pitchFamily="18" charset="0"/>
              </a:rPr>
              <a:t>Responsibilities</a:t>
            </a:r>
            <a:r>
              <a:rPr lang="en-US" sz="1800" dirty="0">
                <a:effectLst/>
                <a:latin typeface="Aptos" panose="020B0004020202020204" pitchFamily="34" charset="0"/>
                <a:ea typeface="DengXian" panose="02010600030101010101" pitchFamily="2" charset="-122"/>
                <a:cs typeface="Symbol" panose="05050102010706020507" pitchFamily="18" charset="2"/>
              </a:rPr>
              <a:t>: Participate in training, assist in religious activities, perform household rites. </a:t>
            </a:r>
            <a:endParaRPr lang="en-US" dirty="0"/>
          </a:p>
          <a:p>
            <a:pPr lvl="1">
              <a:lnSpc>
                <a:spcPct val="90000"/>
              </a:lnSpc>
            </a:pPr>
            <a:endParaRPr lang="en-US" dirty="0"/>
          </a:p>
        </p:txBody>
      </p:sp>
      <p:pic>
        <p:nvPicPr>
          <p:cNvPr id="5" name="Picture 4">
            <a:extLst>
              <a:ext uri="{FF2B5EF4-FFF2-40B4-BE49-F238E27FC236}">
                <a16:creationId xmlns:a16="http://schemas.microsoft.com/office/drawing/2014/main" id="{17DEEF48-6B0E-2E6B-752A-483AA8CF3EA6}"/>
              </a:ext>
            </a:extLst>
          </p:cNvPr>
          <p:cNvPicPr>
            <a:picLocks noChangeAspect="1"/>
          </p:cNvPicPr>
          <p:nvPr/>
        </p:nvPicPr>
        <p:blipFill>
          <a:blip r:embed="rId2">
            <a:extLst>
              <a:ext uri="{28A0092B-C50C-407E-A947-70E740481C1C}">
                <a14:useLocalDpi xmlns:a14="http://schemas.microsoft.com/office/drawing/2010/main" val="0"/>
              </a:ext>
            </a:extLst>
          </a:blip>
          <a:srcRect t="2171" b="217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4" name="Isosceles Triangle 1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4981695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504A660-B62E-90D6-FA0D-A085F2419E4B}"/>
              </a:ext>
            </a:extLst>
          </p:cNvPr>
          <p:cNvSpPr>
            <a:spLocks noGrp="1"/>
          </p:cNvSpPr>
          <p:nvPr>
            <p:ph type="title"/>
          </p:nvPr>
        </p:nvSpPr>
        <p:spPr>
          <a:xfrm>
            <a:off x="643467" y="816638"/>
            <a:ext cx="3367359" cy="5224724"/>
          </a:xfrm>
        </p:spPr>
        <p:txBody>
          <a:bodyPr anchor="ctr">
            <a:normAutofit/>
          </a:bodyPr>
          <a:lstStyle/>
          <a:p>
            <a:r>
              <a:rPr lang="en-US" dirty="0"/>
              <a:t>What does an </a:t>
            </a:r>
            <a:r>
              <a:rPr lang="en-US" dirty="0" err="1">
                <a:effectLst/>
                <a:ea typeface="SimSun" panose="02010600030101010101" pitchFamily="2" charset="-122"/>
                <a:cs typeface="Times New Roman" panose="02020603050405020304" pitchFamily="18" charset="0"/>
              </a:rPr>
              <a:t>Æweard</a:t>
            </a:r>
            <a:r>
              <a:rPr lang="en-US" b="1" dirty="0">
                <a:effectLst/>
                <a:ea typeface="SimSun" panose="02010600030101010101" pitchFamily="2" charset="-122"/>
                <a:cs typeface="Times New Roman" panose="02020603050405020304" pitchFamily="18" charset="0"/>
              </a:rPr>
              <a:t> </a:t>
            </a:r>
            <a:r>
              <a:rPr lang="en-US" dirty="0">
                <a:effectLst/>
                <a:ea typeface="SimSun" panose="02010600030101010101" pitchFamily="2" charset="-122"/>
                <a:cs typeface="Times New Roman" panose="02020603050405020304" pitchFamily="18" charset="0"/>
              </a:rPr>
              <a:t>do?</a:t>
            </a:r>
            <a:endParaRPr lang="en-US" dirty="0"/>
          </a:p>
        </p:txBody>
      </p:sp>
      <p:sp>
        <p:nvSpPr>
          <p:cNvPr id="3" name="Content Placeholder 2">
            <a:extLst>
              <a:ext uri="{FF2B5EF4-FFF2-40B4-BE49-F238E27FC236}">
                <a16:creationId xmlns:a16="http://schemas.microsoft.com/office/drawing/2014/main" id="{D1FD57FE-9C53-4455-DF39-EA935BC37DAA}"/>
              </a:ext>
            </a:extLst>
          </p:cNvPr>
          <p:cNvSpPr>
            <a:spLocks noGrp="1"/>
          </p:cNvSpPr>
          <p:nvPr>
            <p:ph idx="1"/>
          </p:nvPr>
        </p:nvSpPr>
        <p:spPr>
          <a:xfrm>
            <a:off x="4654295" y="816638"/>
            <a:ext cx="4619706" cy="5224724"/>
          </a:xfrm>
        </p:spPr>
        <p:txBody>
          <a:bodyPr anchor="ctr">
            <a:normAutofit/>
          </a:bodyPr>
          <a:lstStyle/>
          <a:p>
            <a:r>
              <a:rPr lang="en-US" dirty="0">
                <a:effectLst/>
                <a:latin typeface="+mj-lt"/>
                <a:ea typeface="SimSun" panose="02010600030101010101" pitchFamily="2" charset="-122"/>
                <a:cs typeface="Times New Roman" panose="02020603050405020304" pitchFamily="18" charset="0"/>
              </a:rPr>
              <a:t>"</a:t>
            </a:r>
            <a:r>
              <a:rPr lang="en-US" b="1" dirty="0" err="1">
                <a:effectLst/>
                <a:latin typeface="+mj-lt"/>
                <a:ea typeface="SimSun" panose="02010600030101010101" pitchFamily="2" charset="-122"/>
                <a:cs typeface="Times New Roman" panose="02020603050405020304" pitchFamily="18" charset="0"/>
              </a:rPr>
              <a:t>Æweard</a:t>
            </a:r>
            <a:r>
              <a:rPr lang="en-US" dirty="0">
                <a:effectLst/>
                <a:latin typeface="+mj-lt"/>
                <a:ea typeface="SimSun" panose="02010600030101010101" pitchFamily="2" charset="-122"/>
                <a:cs typeface="Times New Roman" panose="02020603050405020304" pitchFamily="18" charset="0"/>
              </a:rPr>
              <a:t>" is not a reserved title. It can be self-applied by anyone wishing to pursue spiritual enrichment as a volunteer clergy person. It can also describe someone in the initial steps of clergy training within the </a:t>
            </a:r>
            <a:r>
              <a:rPr lang="en-US" dirty="0" err="1">
                <a:effectLst/>
                <a:latin typeface="+mj-lt"/>
                <a:ea typeface="SimSun" panose="02010600030101010101" pitchFamily="2" charset="-122"/>
                <a:cs typeface="Times New Roman" panose="02020603050405020304" pitchFamily="18" charset="0"/>
              </a:rPr>
              <a:t>Ingvaeonic</a:t>
            </a:r>
            <a:r>
              <a:rPr lang="en-US" dirty="0">
                <a:effectLst/>
                <a:latin typeface="+mj-lt"/>
                <a:ea typeface="SimSun" panose="02010600030101010101" pitchFamily="2" charset="-122"/>
                <a:cs typeface="Times New Roman" panose="02020603050405020304" pitchFamily="18" charset="0"/>
              </a:rPr>
              <a:t> Society. An Ingwine who has </a:t>
            </a:r>
            <a:r>
              <a:rPr lang="en-US" dirty="0" err="1">
                <a:effectLst/>
                <a:latin typeface="+mj-lt"/>
                <a:ea typeface="SimSun" panose="02010600030101010101" pitchFamily="2" charset="-122"/>
                <a:cs typeface="Times New Roman" panose="02020603050405020304" pitchFamily="18" charset="0"/>
              </a:rPr>
              <a:t>commited</a:t>
            </a:r>
            <a:r>
              <a:rPr lang="en-US" dirty="0">
                <a:effectLst/>
                <a:latin typeface="+mj-lt"/>
                <a:ea typeface="SimSun" panose="02010600030101010101" pitchFamily="2" charset="-122"/>
                <a:cs typeface="Times New Roman" panose="02020603050405020304" pitchFamily="18" charset="0"/>
              </a:rPr>
              <a:t> themselves to leading or conducting sacrifices on a family or informal level may also use this term.</a:t>
            </a:r>
            <a:endParaRPr lang="en-US" dirty="0">
              <a:effectLst/>
              <a:latin typeface="+mj-lt"/>
              <a:ea typeface="DengXia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2489448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2B23B-D76A-02BB-5FD5-2AF03CE55FDA}"/>
              </a:ext>
            </a:extLst>
          </p:cNvPr>
          <p:cNvSpPr>
            <a:spLocks noGrp="1"/>
          </p:cNvSpPr>
          <p:nvPr>
            <p:ph type="title"/>
          </p:nvPr>
        </p:nvSpPr>
        <p:spPr>
          <a:xfrm>
            <a:off x="5536734" y="609600"/>
            <a:ext cx="3737268" cy="1320800"/>
          </a:xfrm>
        </p:spPr>
        <p:txBody>
          <a:bodyPr>
            <a:normAutofit/>
          </a:bodyPr>
          <a:lstStyle/>
          <a:p>
            <a:r>
              <a:rPr lang="en-US" sz="3300"/>
              <a:t>Tiers of </a:t>
            </a:r>
            <a:r>
              <a:rPr lang="en-US" sz="3300" err="1"/>
              <a:t>Sá</a:t>
            </a:r>
            <a:r>
              <a:rPr lang="en-US" sz="3300" err="1">
                <a:latin typeface="Aptos" panose="020B0004020202020204" pitchFamily="34" charset="0"/>
                <a:ea typeface="DengXian" panose="02010600030101010101" pitchFamily="2" charset="-122"/>
                <a:cs typeface="Times New Roman" panose="02020603050405020304" pitchFamily="18" charset="0"/>
              </a:rPr>
              <a:t>cerdhad</a:t>
            </a:r>
            <a:r>
              <a:rPr lang="en-US" sz="3300">
                <a:latin typeface="Aptos" panose="020B0004020202020204" pitchFamily="34" charset="0"/>
                <a:ea typeface="DengXian" panose="02010600030101010101" pitchFamily="2" charset="-122"/>
                <a:cs typeface="Times New Roman" panose="02020603050405020304" pitchFamily="18" charset="0"/>
              </a:rPr>
              <a:t> Participation</a:t>
            </a:r>
            <a:endParaRPr lang="en-US" sz="3300"/>
          </a:p>
        </p:txBody>
      </p:sp>
      <p:sp>
        <p:nvSpPr>
          <p:cNvPr id="3" name="Content Placeholder 2">
            <a:extLst>
              <a:ext uri="{FF2B5EF4-FFF2-40B4-BE49-F238E27FC236}">
                <a16:creationId xmlns:a16="http://schemas.microsoft.com/office/drawing/2014/main" id="{90626F56-CDD2-870E-FD49-941E4D768B9A}"/>
              </a:ext>
            </a:extLst>
          </p:cNvPr>
          <p:cNvSpPr>
            <a:spLocks noGrp="1"/>
          </p:cNvSpPr>
          <p:nvPr>
            <p:ph idx="1"/>
          </p:nvPr>
        </p:nvSpPr>
        <p:spPr>
          <a:xfrm>
            <a:off x="5209563" y="2160589"/>
            <a:ext cx="4064439" cy="3880773"/>
          </a:xfrm>
        </p:spPr>
        <p:txBody>
          <a:bodyPr>
            <a:normAutofit fontScale="92500" lnSpcReduction="20000"/>
          </a:bodyPr>
          <a:lstStyle/>
          <a:p>
            <a:pPr>
              <a:lnSpc>
                <a:spcPct val="90000"/>
              </a:lnSpc>
            </a:pPr>
            <a:r>
              <a:rPr lang="en-US" sz="2800" b="1" dirty="0" err="1">
                <a:effectLst/>
                <a:latin typeface="+mj-lt"/>
                <a:ea typeface="DengXian" panose="02010600030101010101" pitchFamily="2" charset="-122"/>
                <a:cs typeface="Times New Roman" panose="02020603050405020304" pitchFamily="18" charset="0"/>
              </a:rPr>
              <a:t>Wígbed-þegen</a:t>
            </a:r>
            <a:br>
              <a:rPr lang="en-US" b="0" dirty="0">
                <a:effectLst/>
                <a:latin typeface="+mj-lt"/>
                <a:ea typeface="SimSun" panose="02010600030101010101" pitchFamily="2" charset="-122"/>
              </a:rPr>
            </a:br>
            <a:endParaRPr lang="en-US" b="0" dirty="0">
              <a:effectLst/>
              <a:latin typeface="+mj-lt"/>
              <a:ea typeface="SimSun" panose="02010600030101010101" pitchFamily="2" charset="-122"/>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effectLst/>
                <a:latin typeface="Aptos" panose="020B0004020202020204" pitchFamily="34" charset="0"/>
                <a:ea typeface="DengXian" panose="02010600030101010101" pitchFamily="2" charset="-122"/>
                <a:cs typeface="Times New Roman" panose="02020603050405020304" pitchFamily="18" charset="0"/>
              </a:rPr>
              <a:t>Role</a:t>
            </a:r>
            <a:r>
              <a:rPr lang="en-US" sz="1800" dirty="0">
                <a:effectLst/>
                <a:latin typeface="Aptos" panose="020B0004020202020204" pitchFamily="34" charset="0"/>
                <a:ea typeface="DengXian" panose="02010600030101010101" pitchFamily="2" charset="-122"/>
                <a:cs typeface="Symbol" panose="05050102010706020507" pitchFamily="18" charset="2"/>
              </a:rPr>
              <a:t>: Clergy member.</a:t>
            </a:r>
            <a:br>
              <a:rPr lang="en-US" sz="1800" dirty="0">
                <a:effectLst/>
                <a:latin typeface="Aptos" panose="020B0004020202020204" pitchFamily="34" charset="0"/>
                <a:ea typeface="DengXian" panose="02010600030101010101" pitchFamily="2" charset="-122"/>
                <a:cs typeface="Symbol" panose="05050102010706020507" pitchFamily="18" charset="2"/>
              </a:rPr>
            </a:br>
            <a:endParaRPr lang="en-US" sz="1800" dirty="0">
              <a:effectLst/>
              <a:latin typeface="Aptos" panose="020B0004020202020204" pitchFamily="34" charset="0"/>
              <a:ea typeface="DengXian" panose="02010600030101010101" pitchFamily="2" charset="-122"/>
              <a:cs typeface="Symbol" panose="05050102010706020507" pitchFamily="18" charset="2"/>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effectLst/>
                <a:latin typeface="Aptos" panose="020B0004020202020204" pitchFamily="34" charset="0"/>
                <a:ea typeface="DengXian" panose="02010600030101010101" pitchFamily="2" charset="-122"/>
                <a:cs typeface="Times New Roman" panose="02020603050405020304" pitchFamily="18" charset="0"/>
              </a:rPr>
              <a:t>Ordination</a:t>
            </a:r>
            <a:r>
              <a:rPr lang="en-US" sz="1800" dirty="0">
                <a:effectLst/>
                <a:latin typeface="Aptos" panose="020B0004020202020204" pitchFamily="34" charset="0"/>
                <a:ea typeface="DengXian" panose="02010600030101010101" pitchFamily="2" charset="-122"/>
                <a:cs typeface="Symbol" panose="05050102010706020507" pitchFamily="18" charset="2"/>
              </a:rPr>
              <a:t>: Ordained.</a:t>
            </a:r>
            <a:br>
              <a:rPr lang="en-US" sz="1800" dirty="0">
                <a:effectLst/>
                <a:latin typeface="Aptos" panose="020B0004020202020204" pitchFamily="34" charset="0"/>
                <a:ea typeface="DengXian" panose="02010600030101010101" pitchFamily="2" charset="-122"/>
                <a:cs typeface="Symbol" panose="05050102010706020507" pitchFamily="18" charset="2"/>
              </a:rPr>
            </a:br>
            <a:endParaRPr lang="en-US" sz="1800" dirty="0">
              <a:effectLst/>
              <a:latin typeface="Aptos" panose="020B0004020202020204" pitchFamily="34" charset="0"/>
              <a:ea typeface="DengXian" panose="02010600030101010101" pitchFamily="2" charset="-122"/>
              <a:cs typeface="Symbol" panose="05050102010706020507" pitchFamily="18" charset="2"/>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effectLst/>
                <a:latin typeface="Aptos" panose="020B0004020202020204" pitchFamily="34" charset="0"/>
                <a:ea typeface="DengXian" panose="02010600030101010101" pitchFamily="2" charset="-122"/>
                <a:cs typeface="Times New Roman" panose="02020603050405020304" pitchFamily="18" charset="0"/>
              </a:rPr>
              <a:t>Voting Rights</a:t>
            </a:r>
            <a:r>
              <a:rPr lang="en-US" sz="1800" dirty="0">
                <a:effectLst/>
                <a:latin typeface="Aptos" panose="020B0004020202020204" pitchFamily="34" charset="0"/>
                <a:ea typeface="DengXian" panose="02010600030101010101" pitchFamily="2" charset="-122"/>
                <a:cs typeface="Symbol" panose="05050102010706020507" pitchFamily="18" charset="2"/>
              </a:rPr>
              <a:t>: Non-voting member of the Society.</a:t>
            </a:r>
            <a:br>
              <a:rPr lang="en-US" sz="1800" dirty="0">
                <a:effectLst/>
                <a:latin typeface="Aptos" panose="020B0004020202020204" pitchFamily="34" charset="0"/>
                <a:ea typeface="DengXian" panose="02010600030101010101" pitchFamily="2" charset="-122"/>
                <a:cs typeface="Symbol" panose="05050102010706020507" pitchFamily="18" charset="2"/>
              </a:rPr>
            </a:br>
            <a:endParaRPr lang="en-US" sz="1800" dirty="0">
              <a:effectLst/>
              <a:latin typeface="Aptos" panose="020B0004020202020204" pitchFamily="34" charset="0"/>
              <a:ea typeface="DengXian" panose="02010600030101010101" pitchFamily="2" charset="-122"/>
              <a:cs typeface="Symbol" panose="05050102010706020507" pitchFamily="18" charset="2"/>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effectLst/>
                <a:latin typeface="Aptos" panose="020B0004020202020204" pitchFamily="34" charset="0"/>
                <a:ea typeface="DengXian" panose="02010600030101010101" pitchFamily="2" charset="-122"/>
                <a:cs typeface="Times New Roman" panose="02020603050405020304" pitchFamily="18" charset="0"/>
              </a:rPr>
              <a:t>Responsibilities</a:t>
            </a:r>
            <a:r>
              <a:rPr lang="en-US" sz="1800" dirty="0">
                <a:effectLst/>
                <a:latin typeface="Aptos" panose="020B0004020202020204" pitchFamily="34" charset="0"/>
                <a:ea typeface="DengXian" panose="02010600030101010101" pitchFamily="2" charset="-122"/>
                <a:cs typeface="Symbol" panose="05050102010706020507" pitchFamily="18" charset="2"/>
              </a:rPr>
              <a:t>: Can found a provisional group, lead local congregations under supervision.</a:t>
            </a:r>
          </a:p>
          <a:p>
            <a:pPr marL="342900" marR="0" lvl="0" indent="-342900">
              <a:spcBef>
                <a:spcPts val="0"/>
              </a:spcBef>
              <a:spcAft>
                <a:spcPts val="0"/>
              </a:spcAft>
              <a:buSzPts val="1000"/>
              <a:buFont typeface="Symbol" panose="05050102010706020507" pitchFamily="18" charset="2"/>
              <a:buChar char=""/>
              <a:tabLst>
                <a:tab pos="457200" algn="l"/>
              </a:tabLst>
            </a:pPr>
            <a:br>
              <a:rPr lang="en-US" sz="1800" b="1" dirty="0">
                <a:effectLst/>
                <a:latin typeface="Aptos" panose="020B0004020202020204" pitchFamily="34" charset="0"/>
                <a:ea typeface="DengXian" panose="02010600030101010101" pitchFamily="2" charset="-122"/>
                <a:cs typeface="Times New Roman" panose="02020603050405020304" pitchFamily="18" charset="0"/>
              </a:rPr>
            </a:br>
            <a:r>
              <a:rPr lang="en-US" sz="1800" b="1" dirty="0">
                <a:effectLst/>
                <a:latin typeface="Aptos" panose="020B0004020202020204" pitchFamily="34" charset="0"/>
                <a:ea typeface="DengXian" panose="02010600030101010101" pitchFamily="2" charset="-122"/>
                <a:cs typeface="Times New Roman" panose="02020603050405020304" pitchFamily="18" charset="0"/>
              </a:rPr>
              <a:t>Path to </a:t>
            </a:r>
            <a:r>
              <a:rPr lang="en-US" sz="1800" b="1" dirty="0" err="1">
                <a:effectLst/>
                <a:latin typeface="Aptos" panose="020B0004020202020204" pitchFamily="34" charset="0"/>
                <a:ea typeface="DengXian" panose="02010600030101010101" pitchFamily="2" charset="-122"/>
                <a:cs typeface="Times New Roman" panose="02020603050405020304" pitchFamily="18" charset="0"/>
              </a:rPr>
              <a:t>Ealdor</a:t>
            </a:r>
            <a:r>
              <a:rPr lang="en-US" sz="1800" dirty="0">
                <a:effectLst/>
                <a:latin typeface="Aptos" panose="020B0004020202020204" pitchFamily="34" charset="0"/>
                <a:ea typeface="DengXian" panose="02010600030101010101" pitchFamily="2" charset="-122"/>
                <a:cs typeface="Symbol" panose="05050102010706020507" pitchFamily="18" charset="2"/>
              </a:rPr>
              <a:t>: Must complete priesthood training and serve as a non-voting member for one year before becoming eligible for the </a:t>
            </a:r>
            <a:r>
              <a:rPr lang="en-US" sz="1800" dirty="0" err="1">
                <a:effectLst/>
                <a:latin typeface="Aptos" panose="020B0004020202020204" pitchFamily="34" charset="0"/>
                <a:ea typeface="DengXian" panose="02010600030101010101" pitchFamily="2" charset="-122"/>
                <a:cs typeface="Symbol" panose="05050102010706020507" pitchFamily="18" charset="2"/>
              </a:rPr>
              <a:t>Ealdor</a:t>
            </a:r>
            <a:r>
              <a:rPr lang="en-US" sz="1800" dirty="0">
                <a:effectLst/>
                <a:latin typeface="Aptos" panose="020B0004020202020204" pitchFamily="34" charset="0"/>
                <a:ea typeface="DengXian" panose="02010600030101010101" pitchFamily="2" charset="-122"/>
                <a:cs typeface="Symbol" panose="05050102010706020507" pitchFamily="18" charset="2"/>
              </a:rPr>
              <a:t> role.</a:t>
            </a:r>
          </a:p>
          <a:p>
            <a:pPr lvl="1">
              <a:lnSpc>
                <a:spcPct val="90000"/>
              </a:lnSpc>
            </a:pPr>
            <a:endParaRPr lang="en-US" dirty="0"/>
          </a:p>
          <a:p>
            <a:pPr lvl="1">
              <a:lnSpc>
                <a:spcPct val="90000"/>
              </a:lnSpc>
            </a:pPr>
            <a:endParaRPr lang="en-US" dirty="0"/>
          </a:p>
        </p:txBody>
      </p:sp>
      <p:pic>
        <p:nvPicPr>
          <p:cNvPr id="5" name="Picture 4">
            <a:extLst>
              <a:ext uri="{FF2B5EF4-FFF2-40B4-BE49-F238E27FC236}">
                <a16:creationId xmlns:a16="http://schemas.microsoft.com/office/drawing/2014/main" id="{17DEEF48-6B0E-2E6B-752A-483AA8CF3EA6}"/>
              </a:ext>
            </a:extLst>
          </p:cNvPr>
          <p:cNvPicPr>
            <a:picLocks noChangeAspect="1"/>
          </p:cNvPicPr>
          <p:nvPr/>
        </p:nvPicPr>
        <p:blipFill>
          <a:blip r:embed="rId2">
            <a:extLst>
              <a:ext uri="{28A0092B-C50C-407E-A947-70E740481C1C}">
                <a14:useLocalDpi xmlns:a14="http://schemas.microsoft.com/office/drawing/2010/main" val="0"/>
              </a:ext>
            </a:extLst>
          </a:blip>
          <a:srcRect t="2171" b="217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4" name="Isosceles Triangle 1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5731633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504A660-B62E-90D6-FA0D-A085F2419E4B}"/>
              </a:ext>
            </a:extLst>
          </p:cNvPr>
          <p:cNvSpPr>
            <a:spLocks noGrp="1"/>
          </p:cNvSpPr>
          <p:nvPr>
            <p:ph type="title"/>
          </p:nvPr>
        </p:nvSpPr>
        <p:spPr>
          <a:xfrm>
            <a:off x="643467" y="816638"/>
            <a:ext cx="3367359" cy="5224724"/>
          </a:xfrm>
        </p:spPr>
        <p:txBody>
          <a:bodyPr anchor="ctr">
            <a:normAutofit/>
          </a:bodyPr>
          <a:lstStyle/>
          <a:p>
            <a:r>
              <a:rPr lang="en-US" dirty="0"/>
              <a:t>What does an </a:t>
            </a:r>
            <a:r>
              <a:rPr lang="en-US" sz="3600" dirty="0" err="1">
                <a:effectLst/>
                <a:latin typeface="+mj-lt"/>
                <a:ea typeface="DengXian" panose="02010600030101010101" pitchFamily="2" charset="-122"/>
                <a:cs typeface="Times New Roman" panose="02020603050405020304" pitchFamily="18" charset="0"/>
              </a:rPr>
              <a:t>Wígbed-þegen</a:t>
            </a:r>
            <a:r>
              <a:rPr lang="en-US" b="1" dirty="0">
                <a:effectLst/>
                <a:ea typeface="SimSun" panose="02010600030101010101" pitchFamily="2" charset="-122"/>
                <a:cs typeface="Times New Roman" panose="02020603050405020304" pitchFamily="18" charset="0"/>
              </a:rPr>
              <a:t> </a:t>
            </a:r>
            <a:r>
              <a:rPr lang="en-US" dirty="0">
                <a:effectLst/>
                <a:ea typeface="SimSun" panose="02010600030101010101" pitchFamily="2" charset="-122"/>
                <a:cs typeface="Times New Roman" panose="02020603050405020304" pitchFamily="18" charset="0"/>
              </a:rPr>
              <a:t>do?</a:t>
            </a:r>
            <a:endParaRPr lang="en-US" dirty="0"/>
          </a:p>
        </p:txBody>
      </p:sp>
      <p:sp>
        <p:nvSpPr>
          <p:cNvPr id="3" name="Content Placeholder 2">
            <a:extLst>
              <a:ext uri="{FF2B5EF4-FFF2-40B4-BE49-F238E27FC236}">
                <a16:creationId xmlns:a16="http://schemas.microsoft.com/office/drawing/2014/main" id="{D1FD57FE-9C53-4455-DF39-EA935BC37DAA}"/>
              </a:ext>
            </a:extLst>
          </p:cNvPr>
          <p:cNvSpPr>
            <a:spLocks noGrp="1"/>
          </p:cNvSpPr>
          <p:nvPr>
            <p:ph idx="1"/>
          </p:nvPr>
        </p:nvSpPr>
        <p:spPr>
          <a:xfrm>
            <a:off x="4654295" y="816638"/>
            <a:ext cx="4619706" cy="5224724"/>
          </a:xfrm>
        </p:spPr>
        <p:txBody>
          <a:bodyPr anchor="ctr">
            <a:normAutofit/>
          </a:bodyPr>
          <a:lstStyle/>
          <a:p>
            <a:pPr marL="228600" marR="0">
              <a:spcBef>
                <a:spcPts val="0"/>
              </a:spcBef>
              <a:spcAft>
                <a:spcPts val="0"/>
              </a:spcAft>
            </a:pPr>
            <a:r>
              <a:rPr lang="en-US" sz="1800" dirty="0">
                <a:effectLst/>
                <a:latin typeface="Aptos" panose="020B0004020202020204" pitchFamily="34" charset="0"/>
                <a:ea typeface="DengXian" panose="02010600030101010101" pitchFamily="2" charset="-122"/>
                <a:cs typeface="Times New Roman" panose="02020603050405020304" pitchFamily="18" charset="0"/>
              </a:rPr>
              <a:t>A </a:t>
            </a:r>
            <a:r>
              <a:rPr lang="en-US" sz="1800" dirty="0" err="1">
                <a:effectLst/>
                <a:latin typeface="Aptos" panose="020B0004020202020204" pitchFamily="34" charset="0"/>
                <a:ea typeface="DengXian" panose="02010600030101010101" pitchFamily="2" charset="-122"/>
                <a:cs typeface="Times New Roman" panose="02020603050405020304" pitchFamily="18" charset="0"/>
              </a:rPr>
              <a:t>Wígbed-þegen</a:t>
            </a:r>
            <a:r>
              <a:rPr lang="en-US" sz="1800" dirty="0">
                <a:effectLst/>
                <a:latin typeface="Aptos" panose="020B0004020202020204" pitchFamily="34" charset="0"/>
                <a:ea typeface="DengXian" panose="02010600030101010101" pitchFamily="2" charset="-122"/>
                <a:cs typeface="Times New Roman" panose="02020603050405020304" pitchFamily="18" charset="0"/>
              </a:rPr>
              <a:t> assists in large group gatherings and performs various ritual roles for which they are qualified. They can conduct weddings and funeral rites, teach the religion to new members, and if they wish, form a provisional congregation.  The </a:t>
            </a:r>
            <a:r>
              <a:rPr lang="en-US" sz="1800" dirty="0" err="1">
                <a:effectLst/>
                <a:latin typeface="Aptos" panose="020B0004020202020204" pitchFamily="34" charset="0"/>
                <a:ea typeface="DengXian" panose="02010600030101010101" pitchFamily="2" charset="-122"/>
                <a:cs typeface="Times New Roman" panose="02020603050405020304" pitchFamily="18" charset="0"/>
              </a:rPr>
              <a:t>Wígbed-þegen</a:t>
            </a:r>
            <a:r>
              <a:rPr lang="en-US" sz="1800" dirty="0">
                <a:effectLst/>
                <a:latin typeface="Aptos" panose="020B0004020202020204" pitchFamily="34" charset="0"/>
                <a:ea typeface="DengXian" panose="02010600030101010101" pitchFamily="2" charset="-122"/>
                <a:cs typeface="Times New Roman" panose="02020603050405020304" pitchFamily="18" charset="0"/>
              </a:rPr>
              <a:t> is ordained by the Society, upon the candidate’s </a:t>
            </a:r>
            <a:r>
              <a:rPr lang="en-US" sz="1800" dirty="0">
                <a:effectLst/>
                <a:latin typeface="Calibri" panose="020F0502020204030204" pitchFamily="34" charset="0"/>
                <a:ea typeface="SimSun" panose="02010600030101010101" pitchFamily="2" charset="-122"/>
                <a:cs typeface="Times New Roman" panose="02020603050405020304" pitchFamily="18" charset="0"/>
              </a:rPr>
              <a:t>request, and upon the candidate enrolling in the clergy training program. </a:t>
            </a:r>
            <a:r>
              <a:rPr lang="en-US" sz="1800" dirty="0">
                <a:effectLst/>
                <a:latin typeface="Aptos" panose="020B0004020202020204" pitchFamily="34" charset="0"/>
                <a:ea typeface="DengXian" panose="02010600030101010101" pitchFamily="2" charset="-122"/>
                <a:cs typeface="Times New Roman" panose="02020603050405020304" pitchFamily="18" charset="0"/>
              </a:rPr>
              <a:t>This role is ideal for those beginning their journey in clergy training, offering opportunities for volunteer involvement and community service without requiring ordination. Additionally, they may seek certification for promotion to </a:t>
            </a:r>
            <a:r>
              <a:rPr lang="en-US" sz="1800" dirty="0" err="1">
                <a:effectLst/>
                <a:latin typeface="Aptos" panose="020B0004020202020204" pitchFamily="34" charset="0"/>
                <a:ea typeface="DengXian" panose="02010600030101010101" pitchFamily="2" charset="-122"/>
                <a:cs typeface="Times New Roman" panose="02020603050405020304" pitchFamily="18" charset="0"/>
              </a:rPr>
              <a:t>Ealdor</a:t>
            </a:r>
            <a:r>
              <a:rPr lang="en-US" sz="1800" dirty="0">
                <a:effectLst/>
                <a:latin typeface="Aptos" panose="020B0004020202020204" pitchFamily="34" charset="0"/>
                <a:ea typeface="DengXian" panose="02010600030101010101" pitchFamily="2" charset="-122"/>
                <a:cs typeface="Times New Roman" panose="02020603050405020304" pitchFamily="18" charset="0"/>
              </a:rPr>
              <a:t>, the highest clergy tier.</a:t>
            </a:r>
          </a:p>
          <a:p>
            <a:endParaRPr lang="en-US" dirty="0"/>
          </a:p>
        </p:txBody>
      </p:sp>
    </p:spTree>
    <p:extLst>
      <p:ext uri="{BB962C8B-B14F-4D97-AF65-F5344CB8AC3E}">
        <p14:creationId xmlns:p14="http://schemas.microsoft.com/office/powerpoint/2010/main" val="1184651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2B23B-D76A-02BB-5FD5-2AF03CE55FDA}"/>
              </a:ext>
            </a:extLst>
          </p:cNvPr>
          <p:cNvSpPr>
            <a:spLocks noGrp="1"/>
          </p:cNvSpPr>
          <p:nvPr>
            <p:ph type="title"/>
          </p:nvPr>
        </p:nvSpPr>
        <p:spPr>
          <a:xfrm>
            <a:off x="5536734" y="609600"/>
            <a:ext cx="3737268" cy="1320800"/>
          </a:xfrm>
        </p:spPr>
        <p:txBody>
          <a:bodyPr>
            <a:normAutofit/>
          </a:bodyPr>
          <a:lstStyle/>
          <a:p>
            <a:r>
              <a:rPr lang="en-US" sz="3300"/>
              <a:t>Tiers of </a:t>
            </a:r>
            <a:r>
              <a:rPr lang="en-US" sz="3300" err="1"/>
              <a:t>Sá</a:t>
            </a:r>
            <a:r>
              <a:rPr lang="en-US" sz="3300" err="1">
                <a:latin typeface="Aptos" panose="020B0004020202020204" pitchFamily="34" charset="0"/>
                <a:ea typeface="DengXian" panose="02010600030101010101" pitchFamily="2" charset="-122"/>
                <a:cs typeface="Times New Roman" panose="02020603050405020304" pitchFamily="18" charset="0"/>
              </a:rPr>
              <a:t>cerdhad</a:t>
            </a:r>
            <a:r>
              <a:rPr lang="en-US" sz="3300">
                <a:latin typeface="Aptos" panose="020B0004020202020204" pitchFamily="34" charset="0"/>
                <a:ea typeface="DengXian" panose="02010600030101010101" pitchFamily="2" charset="-122"/>
                <a:cs typeface="Times New Roman" panose="02020603050405020304" pitchFamily="18" charset="0"/>
              </a:rPr>
              <a:t> Participation</a:t>
            </a:r>
            <a:endParaRPr lang="en-US" sz="3300"/>
          </a:p>
        </p:txBody>
      </p:sp>
      <p:sp>
        <p:nvSpPr>
          <p:cNvPr id="3" name="Content Placeholder 2">
            <a:extLst>
              <a:ext uri="{FF2B5EF4-FFF2-40B4-BE49-F238E27FC236}">
                <a16:creationId xmlns:a16="http://schemas.microsoft.com/office/drawing/2014/main" id="{90626F56-CDD2-870E-FD49-941E4D768B9A}"/>
              </a:ext>
            </a:extLst>
          </p:cNvPr>
          <p:cNvSpPr>
            <a:spLocks noGrp="1"/>
          </p:cNvSpPr>
          <p:nvPr>
            <p:ph idx="1"/>
          </p:nvPr>
        </p:nvSpPr>
        <p:spPr>
          <a:xfrm>
            <a:off x="5209563" y="2160589"/>
            <a:ext cx="4064439" cy="3880773"/>
          </a:xfrm>
        </p:spPr>
        <p:txBody>
          <a:bodyPr>
            <a:normAutofit/>
          </a:bodyPr>
          <a:lstStyle/>
          <a:p>
            <a:pPr>
              <a:lnSpc>
                <a:spcPct val="90000"/>
              </a:lnSpc>
            </a:pPr>
            <a:r>
              <a:rPr lang="en-US" sz="2800" b="1">
                <a:effectLst/>
                <a:latin typeface="+mj-lt"/>
                <a:ea typeface="DengXian" panose="02010600030101010101" pitchFamily="2" charset="-122"/>
                <a:cs typeface="Times New Roman" panose="02020603050405020304" pitchFamily="18" charset="0"/>
              </a:rPr>
              <a:t>Ealdors</a:t>
            </a:r>
            <a:r>
              <a:rPr lang="en-US" sz="2800" b="1"/>
              <a:t>ácerd</a:t>
            </a:r>
            <a:r>
              <a:rPr lang="en-US" sz="2800" dirty="0"/>
              <a:t> (</a:t>
            </a:r>
            <a:r>
              <a:rPr lang="en-US" sz="2800" dirty="0" err="1"/>
              <a:t>Ealdor</a:t>
            </a:r>
            <a:r>
              <a:rPr lang="en-US" sz="2800" dirty="0"/>
              <a:t>)</a:t>
            </a:r>
            <a:br>
              <a:rPr lang="en-US" b="0" dirty="0">
                <a:effectLst/>
                <a:latin typeface="+mj-lt"/>
                <a:ea typeface="SimSun" panose="02010600030101010101" pitchFamily="2" charset="-122"/>
              </a:rPr>
            </a:br>
            <a:endParaRPr lang="en-US" b="0" dirty="0">
              <a:effectLst/>
              <a:latin typeface="+mj-lt"/>
              <a:ea typeface="SimSun" panose="02010600030101010101" pitchFamily="2" charset="-122"/>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effectLst/>
                <a:latin typeface="Aptos" panose="020B0004020202020204" pitchFamily="34" charset="0"/>
                <a:ea typeface="DengXian" panose="02010600030101010101" pitchFamily="2" charset="-122"/>
                <a:cs typeface="Times New Roman" panose="02020603050405020304" pitchFamily="18" charset="0"/>
              </a:rPr>
              <a:t>Role</a:t>
            </a:r>
            <a:r>
              <a:rPr lang="en-US" sz="1800" dirty="0">
                <a:effectLst/>
                <a:latin typeface="Aptos" panose="020B0004020202020204" pitchFamily="34" charset="0"/>
                <a:ea typeface="DengXian" panose="02010600030101010101" pitchFamily="2" charset="-122"/>
                <a:cs typeface="Symbol" panose="05050102010706020507" pitchFamily="18" charset="2"/>
              </a:rPr>
              <a:t>: Leader of the congregation.</a:t>
            </a:r>
            <a:br>
              <a:rPr lang="en-US" sz="1800" dirty="0">
                <a:effectLst/>
                <a:latin typeface="Aptos" panose="020B0004020202020204" pitchFamily="34" charset="0"/>
                <a:ea typeface="DengXian" panose="02010600030101010101" pitchFamily="2" charset="-122"/>
                <a:cs typeface="Symbol" panose="05050102010706020507" pitchFamily="18" charset="2"/>
              </a:rPr>
            </a:br>
            <a:endParaRPr lang="en-US" sz="1800" dirty="0">
              <a:effectLst/>
              <a:latin typeface="Aptos" panose="020B0004020202020204" pitchFamily="34" charset="0"/>
              <a:ea typeface="DengXian" panose="02010600030101010101" pitchFamily="2" charset="-122"/>
              <a:cs typeface="Symbol" panose="05050102010706020507" pitchFamily="18" charset="2"/>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effectLst/>
                <a:latin typeface="Aptos" panose="020B0004020202020204" pitchFamily="34" charset="0"/>
                <a:ea typeface="DengXian" panose="02010600030101010101" pitchFamily="2" charset="-122"/>
                <a:cs typeface="Times New Roman" panose="02020603050405020304" pitchFamily="18" charset="0"/>
              </a:rPr>
              <a:t>Ordination</a:t>
            </a:r>
            <a:r>
              <a:rPr lang="en-US" sz="1800" dirty="0">
                <a:effectLst/>
                <a:latin typeface="Aptos" panose="020B0004020202020204" pitchFamily="34" charset="0"/>
                <a:ea typeface="DengXian" panose="02010600030101010101" pitchFamily="2" charset="-122"/>
                <a:cs typeface="Symbol" panose="05050102010706020507" pitchFamily="18" charset="2"/>
              </a:rPr>
              <a:t>: Ordained.</a:t>
            </a:r>
            <a:br>
              <a:rPr lang="en-US" sz="1800" dirty="0">
                <a:effectLst/>
                <a:latin typeface="Aptos" panose="020B0004020202020204" pitchFamily="34" charset="0"/>
                <a:ea typeface="DengXian" panose="02010600030101010101" pitchFamily="2" charset="-122"/>
                <a:cs typeface="Symbol" panose="05050102010706020507" pitchFamily="18" charset="2"/>
              </a:rPr>
            </a:br>
            <a:endParaRPr lang="en-US" sz="1800" dirty="0">
              <a:effectLst/>
              <a:latin typeface="Aptos" panose="020B0004020202020204" pitchFamily="34" charset="0"/>
              <a:ea typeface="DengXian" panose="02010600030101010101" pitchFamily="2" charset="-122"/>
              <a:cs typeface="Symbol" panose="05050102010706020507" pitchFamily="18" charset="2"/>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effectLst/>
                <a:latin typeface="Aptos" panose="020B0004020202020204" pitchFamily="34" charset="0"/>
                <a:ea typeface="DengXian" panose="02010600030101010101" pitchFamily="2" charset="-122"/>
                <a:cs typeface="Times New Roman" panose="02020603050405020304" pitchFamily="18" charset="0"/>
              </a:rPr>
              <a:t>Voting Rights</a:t>
            </a:r>
            <a:r>
              <a:rPr lang="en-US" sz="1800" dirty="0">
                <a:effectLst/>
                <a:latin typeface="Aptos" panose="020B0004020202020204" pitchFamily="34" charset="0"/>
                <a:ea typeface="DengXian" panose="02010600030101010101" pitchFamily="2" charset="-122"/>
                <a:cs typeface="Symbol" panose="05050102010706020507" pitchFamily="18" charset="2"/>
              </a:rPr>
              <a:t>: Voting member of the corporation.</a:t>
            </a:r>
            <a:br>
              <a:rPr lang="en-US" sz="1800" dirty="0">
                <a:effectLst/>
                <a:latin typeface="Aptos" panose="020B0004020202020204" pitchFamily="34" charset="0"/>
                <a:ea typeface="DengXian" panose="02010600030101010101" pitchFamily="2" charset="-122"/>
                <a:cs typeface="Symbol" panose="05050102010706020507" pitchFamily="18" charset="2"/>
              </a:rPr>
            </a:br>
            <a:endParaRPr lang="en-US" sz="1800" dirty="0">
              <a:effectLst/>
              <a:latin typeface="Aptos" panose="020B0004020202020204" pitchFamily="34" charset="0"/>
              <a:ea typeface="DengXian" panose="02010600030101010101" pitchFamily="2" charset="-122"/>
              <a:cs typeface="Symbol" panose="05050102010706020507" pitchFamily="18" charset="2"/>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effectLst/>
                <a:latin typeface="Aptos" panose="020B0004020202020204" pitchFamily="34" charset="0"/>
                <a:ea typeface="DengXian" panose="02010600030101010101" pitchFamily="2" charset="-122"/>
                <a:cs typeface="Times New Roman" panose="02020603050405020304" pitchFamily="18" charset="0"/>
              </a:rPr>
              <a:t>Responsibilities</a:t>
            </a:r>
            <a:r>
              <a:rPr lang="en-US" sz="1800" dirty="0">
                <a:effectLst/>
                <a:latin typeface="Aptos" panose="020B0004020202020204" pitchFamily="34" charset="0"/>
                <a:ea typeface="DengXian" panose="02010600030101010101" pitchFamily="2" charset="-122"/>
                <a:cs typeface="Symbol" panose="05050102010706020507" pitchFamily="18" charset="2"/>
              </a:rPr>
              <a:t>: Lead the local congregation, participate in corporate decision-making.</a:t>
            </a:r>
          </a:p>
          <a:p>
            <a:pPr marL="457200" lvl="1" indent="0">
              <a:lnSpc>
                <a:spcPct val="90000"/>
              </a:lnSpc>
              <a:buNone/>
            </a:pPr>
            <a:endParaRPr lang="en-US" dirty="0"/>
          </a:p>
          <a:p>
            <a:pPr lvl="1">
              <a:lnSpc>
                <a:spcPct val="90000"/>
              </a:lnSpc>
            </a:pPr>
            <a:endParaRPr lang="en-US" dirty="0"/>
          </a:p>
        </p:txBody>
      </p:sp>
      <p:pic>
        <p:nvPicPr>
          <p:cNvPr id="5" name="Picture 4">
            <a:extLst>
              <a:ext uri="{FF2B5EF4-FFF2-40B4-BE49-F238E27FC236}">
                <a16:creationId xmlns:a16="http://schemas.microsoft.com/office/drawing/2014/main" id="{17DEEF48-6B0E-2E6B-752A-483AA8CF3EA6}"/>
              </a:ext>
            </a:extLst>
          </p:cNvPr>
          <p:cNvPicPr>
            <a:picLocks noChangeAspect="1"/>
          </p:cNvPicPr>
          <p:nvPr/>
        </p:nvPicPr>
        <p:blipFill>
          <a:blip r:embed="rId2">
            <a:extLst>
              <a:ext uri="{28A0092B-C50C-407E-A947-70E740481C1C}">
                <a14:useLocalDpi xmlns:a14="http://schemas.microsoft.com/office/drawing/2010/main" val="0"/>
              </a:ext>
            </a:extLst>
          </a:blip>
          <a:srcRect t="2171" b="217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4" name="Isosceles Triangle 1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8884744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504A660-B62E-90D6-FA0D-A085F2419E4B}"/>
              </a:ext>
            </a:extLst>
          </p:cNvPr>
          <p:cNvSpPr>
            <a:spLocks noGrp="1"/>
          </p:cNvSpPr>
          <p:nvPr>
            <p:ph type="title"/>
          </p:nvPr>
        </p:nvSpPr>
        <p:spPr>
          <a:xfrm>
            <a:off x="643467" y="816638"/>
            <a:ext cx="3367359" cy="5224724"/>
          </a:xfrm>
        </p:spPr>
        <p:txBody>
          <a:bodyPr anchor="ctr">
            <a:normAutofit/>
          </a:bodyPr>
          <a:lstStyle/>
          <a:p>
            <a:r>
              <a:rPr lang="en-US" dirty="0"/>
              <a:t>What does an </a:t>
            </a:r>
            <a:r>
              <a:rPr lang="en-US" sz="3600" dirty="0" err="1">
                <a:effectLst/>
                <a:latin typeface="+mj-lt"/>
                <a:ea typeface="DengXian" panose="02010600030101010101" pitchFamily="2" charset="-122"/>
                <a:cs typeface="Times New Roman" panose="02020603050405020304" pitchFamily="18" charset="0"/>
              </a:rPr>
              <a:t>Ealdor</a:t>
            </a:r>
            <a:r>
              <a:rPr lang="en-US" b="1" dirty="0">
                <a:effectLst/>
                <a:ea typeface="SimSun" panose="02010600030101010101" pitchFamily="2" charset="-122"/>
                <a:cs typeface="Times New Roman" panose="02020603050405020304" pitchFamily="18" charset="0"/>
              </a:rPr>
              <a:t> </a:t>
            </a:r>
            <a:r>
              <a:rPr lang="en-US" dirty="0">
                <a:effectLst/>
                <a:ea typeface="SimSun" panose="02010600030101010101" pitchFamily="2" charset="-122"/>
                <a:cs typeface="Times New Roman" panose="02020603050405020304" pitchFamily="18" charset="0"/>
              </a:rPr>
              <a:t>do?</a:t>
            </a:r>
            <a:endParaRPr lang="en-US" dirty="0"/>
          </a:p>
        </p:txBody>
      </p:sp>
      <p:sp>
        <p:nvSpPr>
          <p:cNvPr id="3" name="Content Placeholder 2">
            <a:extLst>
              <a:ext uri="{FF2B5EF4-FFF2-40B4-BE49-F238E27FC236}">
                <a16:creationId xmlns:a16="http://schemas.microsoft.com/office/drawing/2014/main" id="{D1FD57FE-9C53-4455-DF39-EA935BC37DAA}"/>
              </a:ext>
            </a:extLst>
          </p:cNvPr>
          <p:cNvSpPr>
            <a:spLocks noGrp="1"/>
          </p:cNvSpPr>
          <p:nvPr>
            <p:ph idx="1"/>
          </p:nvPr>
        </p:nvSpPr>
        <p:spPr>
          <a:xfrm>
            <a:off x="4654295" y="816638"/>
            <a:ext cx="4619706" cy="5224724"/>
          </a:xfrm>
        </p:spPr>
        <p:txBody>
          <a:bodyPr anchor="ctr">
            <a:normAutofit/>
          </a:bodyPr>
          <a:lstStyle/>
          <a:p>
            <a:pPr marL="228600" marR="0">
              <a:spcBef>
                <a:spcPts val="0"/>
              </a:spcBef>
              <a:spcAft>
                <a:spcPts val="0"/>
              </a:spcAft>
            </a:pPr>
            <a:r>
              <a:rPr lang="en-US" sz="1800" dirty="0">
                <a:effectLst/>
                <a:latin typeface="Aptos" panose="020B0004020202020204" pitchFamily="34" charset="0"/>
                <a:ea typeface="DengXian" panose="02010600030101010101" pitchFamily="2" charset="-122"/>
                <a:cs typeface="Times New Roman" panose="02020603050405020304" pitchFamily="18" charset="0"/>
              </a:rPr>
              <a:t>An </a:t>
            </a:r>
            <a:r>
              <a:rPr lang="en-US" sz="1800" dirty="0" err="1">
                <a:effectLst/>
                <a:latin typeface="Aptos" panose="020B0004020202020204" pitchFamily="34" charset="0"/>
                <a:ea typeface="DengXian" panose="02010600030101010101" pitchFamily="2" charset="-122"/>
                <a:cs typeface="Times New Roman" panose="02020603050405020304" pitchFamily="18" charset="0"/>
              </a:rPr>
              <a:t>Ealdor</a:t>
            </a:r>
            <a:r>
              <a:rPr lang="en-US" sz="1800" dirty="0">
                <a:effectLst/>
                <a:latin typeface="Aptos" panose="020B0004020202020204" pitchFamily="34" charset="0"/>
                <a:ea typeface="DengXian" panose="02010600030101010101" pitchFamily="2" charset="-122"/>
                <a:cs typeface="Times New Roman" panose="02020603050405020304" pitchFamily="18" charset="0"/>
              </a:rPr>
              <a:t> is the leader of a fully recognized congregation, or </a:t>
            </a:r>
            <a:r>
              <a:rPr lang="en-US" sz="1800" i="1" dirty="0" err="1">
                <a:effectLst/>
                <a:latin typeface="Aptos" panose="020B0004020202020204" pitchFamily="34" charset="0"/>
                <a:ea typeface="DengXian" panose="02010600030101010101" pitchFamily="2" charset="-122"/>
                <a:cs typeface="Times New Roman" panose="02020603050405020304" pitchFamily="18" charset="0"/>
              </a:rPr>
              <a:t>Geferscipe</a:t>
            </a:r>
            <a:r>
              <a:rPr lang="en-US" sz="1800" dirty="0">
                <a:effectLst/>
                <a:latin typeface="Aptos" panose="020B0004020202020204" pitchFamily="34" charset="0"/>
                <a:ea typeface="DengXian" panose="02010600030101010101" pitchFamily="2" charset="-122"/>
                <a:cs typeface="Times New Roman" panose="02020603050405020304" pitchFamily="18" charset="0"/>
              </a:rPr>
              <a:t>, within the </a:t>
            </a:r>
            <a:r>
              <a:rPr lang="en-US" sz="1800" dirty="0" err="1">
                <a:effectLst/>
                <a:latin typeface="Aptos" panose="020B0004020202020204" pitchFamily="34" charset="0"/>
                <a:ea typeface="DengXian" panose="02010600030101010101" pitchFamily="2" charset="-122"/>
                <a:cs typeface="Times New Roman" panose="02020603050405020304" pitchFamily="18" charset="0"/>
              </a:rPr>
              <a:t>Ingvaeonic</a:t>
            </a:r>
            <a:r>
              <a:rPr lang="en-US" sz="1800" dirty="0">
                <a:effectLst/>
                <a:latin typeface="Aptos" panose="020B0004020202020204" pitchFamily="34" charset="0"/>
                <a:ea typeface="DengXian" panose="02010600030101010101" pitchFamily="2" charset="-122"/>
                <a:cs typeface="Times New Roman" panose="02020603050405020304" pitchFamily="18" charset="0"/>
              </a:rPr>
              <a:t> Society. The </a:t>
            </a:r>
            <a:r>
              <a:rPr lang="en-US" sz="1800" dirty="0" err="1">
                <a:effectLst/>
                <a:latin typeface="Aptos" panose="020B0004020202020204" pitchFamily="34" charset="0"/>
                <a:ea typeface="DengXian" panose="02010600030101010101" pitchFamily="2" charset="-122"/>
                <a:cs typeface="Times New Roman" panose="02020603050405020304" pitchFamily="18" charset="0"/>
              </a:rPr>
              <a:t>Ealdor</a:t>
            </a:r>
            <a:r>
              <a:rPr lang="en-US" sz="1800" dirty="0">
                <a:effectLst/>
                <a:latin typeface="Aptos" panose="020B0004020202020204" pitchFamily="34" charset="0"/>
                <a:ea typeface="DengXian" panose="02010600030101010101" pitchFamily="2" charset="-122"/>
                <a:cs typeface="Times New Roman" panose="02020603050405020304" pitchFamily="18" charset="0"/>
              </a:rPr>
              <a:t> is responsible for guiding their community in religious practices, teaching, and overall spiritual well-being. As a voting member of the corporation, the </a:t>
            </a:r>
            <a:r>
              <a:rPr lang="en-US" sz="1800" dirty="0" err="1">
                <a:effectLst/>
                <a:latin typeface="Aptos" panose="020B0004020202020204" pitchFamily="34" charset="0"/>
                <a:ea typeface="DengXian" panose="02010600030101010101" pitchFamily="2" charset="-122"/>
                <a:cs typeface="Times New Roman" panose="02020603050405020304" pitchFamily="18" charset="0"/>
              </a:rPr>
              <a:t>Ealdor</a:t>
            </a:r>
            <a:r>
              <a:rPr lang="en-US" sz="1800" dirty="0">
                <a:effectLst/>
                <a:latin typeface="Aptos" panose="020B0004020202020204" pitchFamily="34" charset="0"/>
                <a:ea typeface="DengXian" panose="02010600030101010101" pitchFamily="2" charset="-122"/>
                <a:cs typeface="Times New Roman" panose="02020603050405020304" pitchFamily="18" charset="0"/>
              </a:rPr>
              <a:t> represents their congregation's interests in the Ge-</a:t>
            </a:r>
            <a:r>
              <a:rPr lang="en-US" sz="1800" dirty="0" err="1">
                <a:effectLst/>
                <a:latin typeface="Aptos" panose="020B0004020202020204" pitchFamily="34" charset="0"/>
                <a:ea typeface="DengXian" panose="02010600030101010101" pitchFamily="2" charset="-122"/>
                <a:cs typeface="Times New Roman" panose="02020603050405020304" pitchFamily="18" charset="0"/>
              </a:rPr>
              <a:t>þingþu</a:t>
            </a:r>
            <a:r>
              <a:rPr lang="en-US" sz="1800" dirty="0">
                <a:effectLst/>
                <a:latin typeface="Aptos" panose="020B0004020202020204" pitchFamily="34" charset="0"/>
                <a:ea typeface="DengXian" panose="02010600030101010101" pitchFamily="2" charset="-122"/>
                <a:cs typeface="Times New Roman" panose="02020603050405020304" pitchFamily="18" charset="0"/>
              </a:rPr>
              <a:t> (assembly), ensuring that their voices are heard in the broader governance of the society. This role is pivotal in maintaining the connection between local congregations and the overarching structure of the </a:t>
            </a:r>
            <a:r>
              <a:rPr lang="en-US" sz="1800" dirty="0" err="1">
                <a:effectLst/>
                <a:latin typeface="Aptos" panose="020B0004020202020204" pitchFamily="34" charset="0"/>
                <a:ea typeface="DengXian" panose="02010600030101010101" pitchFamily="2" charset="-122"/>
                <a:cs typeface="Times New Roman" panose="02020603050405020304" pitchFamily="18" charset="0"/>
              </a:rPr>
              <a:t>Ingvaeonic</a:t>
            </a:r>
            <a:r>
              <a:rPr lang="en-US" sz="1800" dirty="0">
                <a:effectLst/>
                <a:latin typeface="Aptos" panose="020B0004020202020204" pitchFamily="34" charset="0"/>
                <a:ea typeface="DengXian" panose="02010600030101010101" pitchFamily="2" charset="-122"/>
                <a:cs typeface="Times New Roman" panose="02020603050405020304" pitchFamily="18" charset="0"/>
              </a:rPr>
              <a:t> Society.</a:t>
            </a:r>
          </a:p>
          <a:p>
            <a:endParaRPr lang="en-US" dirty="0"/>
          </a:p>
        </p:txBody>
      </p:sp>
    </p:spTree>
    <p:extLst>
      <p:ext uri="{BB962C8B-B14F-4D97-AF65-F5344CB8AC3E}">
        <p14:creationId xmlns:p14="http://schemas.microsoft.com/office/powerpoint/2010/main" val="1101904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3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3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41" name="Picture 40">
            <a:extLst>
              <a:ext uri="{FF2B5EF4-FFF2-40B4-BE49-F238E27FC236}">
                <a16:creationId xmlns:a16="http://schemas.microsoft.com/office/drawing/2014/main" id="{4EE2FF28-50CA-2CA5-8516-FE697EEF1D0A}"/>
              </a:ext>
            </a:extLst>
          </p:cNvPr>
          <p:cNvPicPr>
            <a:picLocks noChangeAspect="1"/>
          </p:cNvPicPr>
          <p:nvPr/>
        </p:nvPicPr>
        <p:blipFill>
          <a:blip r:embed="rId2">
            <a:extLst>
              <a:ext uri="{28A0092B-C50C-407E-A947-70E740481C1C}">
                <a14:useLocalDpi xmlns:a14="http://schemas.microsoft.com/office/drawing/2010/main" val="0"/>
              </a:ext>
            </a:extLst>
          </a:blip>
          <a:srcRect l="11306" r="11306"/>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4" name="Title 3">
            <a:extLst>
              <a:ext uri="{FF2B5EF4-FFF2-40B4-BE49-F238E27FC236}">
                <a16:creationId xmlns:a16="http://schemas.microsoft.com/office/drawing/2014/main" id="{457332E4-3B72-6B84-823C-CE1452C9FC7E}"/>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dirty="0"/>
              <a:t>Forming a  Congregation</a:t>
            </a:r>
          </a:p>
        </p:txBody>
      </p:sp>
      <p:sp>
        <p:nvSpPr>
          <p:cNvPr id="5" name="Text Placeholder 4">
            <a:extLst>
              <a:ext uri="{FF2B5EF4-FFF2-40B4-BE49-F238E27FC236}">
                <a16:creationId xmlns:a16="http://schemas.microsoft.com/office/drawing/2014/main" id="{4884039B-1583-7904-5489-B2E10F4DF1AF}"/>
              </a:ext>
            </a:extLst>
          </p:cNvPr>
          <p:cNvSpPr>
            <a:spLocks noGrp="1"/>
          </p:cNvSpPr>
          <p:nvPr>
            <p:ph type="body" idx="1"/>
          </p:nvPr>
        </p:nvSpPr>
        <p:spPr>
          <a:xfrm>
            <a:off x="677335" y="4050831"/>
            <a:ext cx="4079721" cy="1096901"/>
          </a:xfrm>
        </p:spPr>
        <p:txBody>
          <a:bodyPr vert="horz" lIns="91440" tIns="45720" rIns="91440" bIns="45720" rtlCol="0" anchor="t">
            <a:normAutofit/>
          </a:bodyPr>
          <a:lstStyle/>
          <a:p>
            <a:pPr algn="r"/>
            <a:r>
              <a:rPr lang="en-US" sz="1600" dirty="0"/>
              <a:t>How to do it!</a:t>
            </a:r>
          </a:p>
        </p:txBody>
      </p:sp>
      <p:cxnSp>
        <p:nvCxnSpPr>
          <p:cNvPr id="23" name="Straight Connector 2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90173951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312</TotalTime>
  <Words>857</Words>
  <Application>Microsoft Office PowerPoint</Application>
  <PresentationFormat>Widescreen</PresentationFormat>
  <Paragraphs>53</Paragraphs>
  <Slides>13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SimSun</vt:lpstr>
      <vt:lpstr>Aptos</vt:lpstr>
      <vt:lpstr>Aptos Display</vt:lpstr>
      <vt:lpstr>Arial</vt:lpstr>
      <vt:lpstr>Calibri</vt:lpstr>
      <vt:lpstr>Symbol</vt:lpstr>
      <vt:lpstr>Trebuchet MS</vt:lpstr>
      <vt:lpstr>Wingdings 3</vt:lpstr>
      <vt:lpstr>Facet</vt:lpstr>
      <vt:lpstr>Ingvaeonic Society Policy on Clergy and Congregation Recognition </vt:lpstr>
      <vt:lpstr>Core Concepts</vt:lpstr>
      <vt:lpstr>Tiers of Sácerdhad Participation</vt:lpstr>
      <vt:lpstr>What does an Æweard do?</vt:lpstr>
      <vt:lpstr>Tiers of Sácerdhad Participation</vt:lpstr>
      <vt:lpstr>What does an Wígbed-þegen do?</vt:lpstr>
      <vt:lpstr>Tiers of Sácerdhad Participation</vt:lpstr>
      <vt:lpstr>What does an Ealdor do?</vt:lpstr>
      <vt:lpstr>Forming a  Congregation</vt:lpstr>
      <vt:lpstr>Forming a Hired</vt:lpstr>
      <vt:lpstr>Now your group is a Geferscipe! </vt:lpstr>
      <vt:lpstr>When Leadership Changes…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Holman</dc:creator>
  <cp:lastModifiedBy>Robert Holman</cp:lastModifiedBy>
  <cp:revision>16</cp:revision>
  <dcterms:created xsi:type="dcterms:W3CDTF">2024-06-03T18:02:47Z</dcterms:created>
  <dcterms:modified xsi:type="dcterms:W3CDTF">2024-08-19T16:26:56Z</dcterms:modified>
</cp:coreProperties>
</file>